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61" r:id="rId3"/>
    <p:sldId id="262" r:id="rId4"/>
    <p:sldId id="263" r:id="rId5"/>
    <p:sldId id="260" r:id="rId6"/>
    <p:sldId id="258" r:id="rId7"/>
    <p:sldId id="270" r:id="rId8"/>
    <p:sldId id="269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92" r:id="rId22"/>
    <p:sldId id="291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FE3E944C-512E-4C1A-AD02-6D80D45763BB}">
          <p14:sldIdLst>
            <p14:sldId id="256"/>
            <p14:sldId id="261"/>
            <p14:sldId id="262"/>
            <p14:sldId id="263"/>
            <p14:sldId id="260"/>
            <p14:sldId id="258"/>
            <p14:sldId id="270"/>
            <p14:sldId id="269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92"/>
            <p14:sldId id="291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53" autoAdjust="0"/>
    <p:restoredTop sz="94660"/>
  </p:normalViewPr>
  <p:slideViewPr>
    <p:cSldViewPr>
      <p:cViewPr>
        <p:scale>
          <a:sx n="87" d="100"/>
          <a:sy n="87" d="100"/>
        </p:scale>
        <p:origin x="-475" y="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04198B-A7D9-47C8-BE7B-05E6EB33B2E4}" type="datetimeFigureOut">
              <a:rPr lang="en-US" smtClean="0"/>
              <a:t>6/3/2013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0B3294-09D3-4A1F-88DF-8834F93EB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994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3294-09D3-4A1F-88DF-8834F93EB39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293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E7B0A-FD9C-47C6-92F7-0DA54AF4F56A}" type="datetimeFigureOut">
              <a:rPr lang="en-US" smtClean="0"/>
              <a:t>6/3/2013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1D70B-4F32-487B-9471-6AC13FCDB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066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E7B0A-FD9C-47C6-92F7-0DA54AF4F56A}" type="datetimeFigureOut">
              <a:rPr lang="en-US" smtClean="0"/>
              <a:t>6/3/2013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1D70B-4F32-487B-9471-6AC13FCDB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657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E7B0A-FD9C-47C6-92F7-0DA54AF4F56A}" type="datetimeFigureOut">
              <a:rPr lang="en-US" smtClean="0"/>
              <a:t>6/3/2013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1D70B-4F32-487B-9471-6AC13FCDB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2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E7B0A-FD9C-47C6-92F7-0DA54AF4F56A}" type="datetimeFigureOut">
              <a:rPr lang="en-US" smtClean="0"/>
              <a:t>6/3/2013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1D70B-4F32-487B-9471-6AC13FCDB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957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E7B0A-FD9C-47C6-92F7-0DA54AF4F56A}" type="datetimeFigureOut">
              <a:rPr lang="en-US" smtClean="0"/>
              <a:t>6/3/2013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1D70B-4F32-487B-9471-6AC13FCDB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643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E7B0A-FD9C-47C6-92F7-0DA54AF4F56A}" type="datetimeFigureOut">
              <a:rPr lang="en-US" smtClean="0"/>
              <a:t>6/3/2013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1D70B-4F32-487B-9471-6AC13FCDB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449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E7B0A-FD9C-47C6-92F7-0DA54AF4F56A}" type="datetimeFigureOut">
              <a:rPr lang="en-US" smtClean="0"/>
              <a:t>6/3/2013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1D70B-4F32-487B-9471-6AC13FCDB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553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E7B0A-FD9C-47C6-92F7-0DA54AF4F56A}" type="datetimeFigureOut">
              <a:rPr lang="en-US" smtClean="0"/>
              <a:t>6/3/2013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1D70B-4F32-487B-9471-6AC13FCDB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149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E7B0A-FD9C-47C6-92F7-0DA54AF4F56A}" type="datetimeFigureOut">
              <a:rPr lang="en-US" smtClean="0"/>
              <a:t>6/3/2013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1D70B-4F32-487B-9471-6AC13FCDB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451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E7B0A-FD9C-47C6-92F7-0DA54AF4F56A}" type="datetimeFigureOut">
              <a:rPr lang="en-US" smtClean="0"/>
              <a:t>6/3/2013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1D70B-4F32-487B-9471-6AC13FCDB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52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E7B0A-FD9C-47C6-92F7-0DA54AF4F56A}" type="datetimeFigureOut">
              <a:rPr lang="en-US" smtClean="0"/>
              <a:t>6/3/2013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1D70B-4F32-487B-9471-6AC13FCDB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497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3E7B0A-FD9C-47C6-92F7-0DA54AF4F56A}" type="datetimeFigureOut">
              <a:rPr lang="en-US" smtClean="0"/>
              <a:t>6/3/2013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01D70B-4F32-487B-9471-6AC13FCDB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963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3.wdp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6.wdp"/><Relationship Id="rId4" Type="http://schemas.openxmlformats.org/officeDocument/2006/relationships/image" Target="../media/image25.jpe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7" Type="http://schemas.microsoft.com/office/2007/relationships/hdphoto" Target="../media/hdphoto21.wdp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microsoft.com/office/2007/relationships/hdphoto" Target="../media/hdphoto20.wdp"/><Relationship Id="rId4" Type="http://schemas.openxmlformats.org/officeDocument/2006/relationships/image" Target="../media/image29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762000"/>
            <a:ext cx="7772400" cy="1470025"/>
          </a:xfrm>
        </p:spPr>
        <p:txBody>
          <a:bodyPr/>
          <a:lstStyle/>
          <a:p>
            <a:r>
              <a:rPr lang="en-US" b="1" dirty="0" smtClean="0"/>
              <a:t>What is My Car Worth?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2133600"/>
            <a:ext cx="6038136" cy="34847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6324600" y="60960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By Bob Travis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13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9079058"/>
              </p:ext>
            </p:extLst>
          </p:nvPr>
        </p:nvGraphicFramePr>
        <p:xfrm>
          <a:off x="533400" y="1828800"/>
          <a:ext cx="8229600" cy="29356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29600"/>
              </a:tblGrid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en-US" sz="4800" u="none" strike="noStrike" dirty="0">
                          <a:solidFill>
                            <a:srgbClr val="FF0000"/>
                          </a:solidFill>
                          <a:effectLst/>
                          <a:latin typeface="Basic Sans Heavy SF" pitchFamily="34" charset="0"/>
                        </a:rPr>
                        <a:t>Exactly what someone </a:t>
                      </a:r>
                      <a:endParaRPr lang="en-US" sz="4800" u="none" strike="noStrike" dirty="0" smtClean="0">
                        <a:solidFill>
                          <a:srgbClr val="FF0000"/>
                        </a:solidFill>
                        <a:effectLst/>
                        <a:latin typeface="Basic Sans Heavy SF" pitchFamily="34" charset="0"/>
                      </a:endParaRPr>
                    </a:p>
                    <a:p>
                      <a:pPr algn="ctr" fontAlgn="t"/>
                      <a:r>
                        <a:rPr lang="en-US" sz="4800" u="none" strike="noStrike" dirty="0" smtClean="0">
                          <a:solidFill>
                            <a:srgbClr val="FF0000"/>
                          </a:solidFill>
                          <a:effectLst/>
                          <a:latin typeface="Basic Sans Heavy SF" pitchFamily="34" charset="0"/>
                        </a:rPr>
                        <a:t>will </a:t>
                      </a:r>
                      <a:r>
                        <a:rPr lang="en-US" sz="4800" u="none" strike="noStrike" dirty="0">
                          <a:solidFill>
                            <a:srgbClr val="FF0000"/>
                          </a:solidFill>
                          <a:effectLst/>
                          <a:latin typeface="Basic Sans Heavy SF" pitchFamily="34" charset="0"/>
                        </a:rPr>
                        <a:t>pay for </a:t>
                      </a:r>
                      <a:r>
                        <a:rPr lang="en-US" sz="4800" u="none" strike="noStrike" dirty="0" smtClean="0">
                          <a:solidFill>
                            <a:srgbClr val="FF0000"/>
                          </a:solidFill>
                          <a:effectLst/>
                          <a:latin typeface="Basic Sans Heavy SF" pitchFamily="34" charset="0"/>
                        </a:rPr>
                        <a:t>it.</a:t>
                      </a:r>
                    </a:p>
                    <a:p>
                      <a:pPr algn="ctr" fontAlgn="t"/>
                      <a:endParaRPr lang="en-US" sz="4800" u="none" strike="noStrike" dirty="0" smtClean="0">
                        <a:solidFill>
                          <a:srgbClr val="FF0000"/>
                        </a:solidFill>
                        <a:effectLst/>
                        <a:latin typeface="Basic Sans Heavy SF" pitchFamily="34" charset="0"/>
                      </a:endParaRPr>
                    </a:p>
                    <a:p>
                      <a:pPr algn="ctr" fontAlgn="t"/>
                      <a:r>
                        <a:rPr lang="en-US" sz="4800" u="none" strike="noStrike" dirty="0" smtClean="0">
                          <a:effectLst/>
                          <a:latin typeface="Basic Sans Heavy SF" pitchFamily="34" charset="0"/>
                        </a:rPr>
                        <a:t> </a:t>
                      </a:r>
                      <a:r>
                        <a:rPr lang="en-US" sz="2400" u="none" strike="noStrike" dirty="0">
                          <a:effectLst/>
                          <a:latin typeface="Basic Sans Heavy SF" pitchFamily="34" charset="0"/>
                        </a:rPr>
                        <a:t>( A Travis Truism)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Basic Sans Heavy SF" pitchFamily="34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365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5370153"/>
              </p:ext>
            </p:extLst>
          </p:nvPr>
        </p:nvGraphicFramePr>
        <p:xfrm>
          <a:off x="685800" y="838200"/>
          <a:ext cx="8186293" cy="51873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86293"/>
              </a:tblGrid>
              <a:tr h="587828">
                <a:tc>
                  <a:txBody>
                    <a:bodyPr/>
                    <a:lstStyle/>
                    <a:p>
                      <a:pPr algn="l" fontAlgn="t"/>
                      <a:r>
                        <a:rPr lang="en-US" sz="4800" u="none" strike="noStrike" dirty="0">
                          <a:effectLst/>
                          <a:latin typeface="Basic Sans Heavy SF" pitchFamily="34" charset="0"/>
                        </a:rPr>
                        <a:t>Factors influencing car </a:t>
                      </a:r>
                      <a:r>
                        <a:rPr lang="en-US" sz="4800" u="none" strike="noStrike" dirty="0" smtClean="0">
                          <a:effectLst/>
                          <a:latin typeface="Basic Sans Heavy SF" pitchFamily="34" charset="0"/>
                        </a:rPr>
                        <a:t>values: </a:t>
                      </a:r>
                      <a:endParaRPr lang="en-US" sz="4800" b="0" i="0" u="none" strike="noStrike" dirty="0">
                        <a:solidFill>
                          <a:srgbClr val="000000"/>
                        </a:solidFill>
                        <a:effectLst/>
                        <a:latin typeface="Basic Sans Heavy SF" pitchFamily="34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</a:tr>
              <a:tr h="587828">
                <a:tc>
                  <a:txBody>
                    <a:bodyPr/>
                    <a:lstStyle/>
                    <a:p>
                      <a:pPr algn="l" fontAlgn="t"/>
                      <a:r>
                        <a:rPr lang="en-US" sz="4000" u="none" strike="noStrike" dirty="0" smtClean="0">
                          <a:solidFill>
                            <a:srgbClr val="0070C0"/>
                          </a:solidFill>
                          <a:effectLst/>
                          <a:latin typeface="Basic Sans Heavy SF" pitchFamily="34" charset="0"/>
                        </a:rPr>
                        <a:t>   Body </a:t>
                      </a:r>
                      <a:r>
                        <a:rPr lang="en-US" sz="4000" u="none" strike="noStrike" dirty="0">
                          <a:solidFill>
                            <a:srgbClr val="0070C0"/>
                          </a:solidFill>
                          <a:effectLst/>
                          <a:latin typeface="Basic Sans Heavy SF" pitchFamily="34" charset="0"/>
                        </a:rPr>
                        <a:t>style</a:t>
                      </a:r>
                      <a:endParaRPr lang="en-US" sz="4000" b="0" i="0" u="none" strike="noStrike" dirty="0">
                        <a:solidFill>
                          <a:srgbClr val="0070C0"/>
                        </a:solidFill>
                        <a:effectLst/>
                        <a:latin typeface="Basic Sans Heavy SF" pitchFamily="34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</a:tr>
              <a:tr h="587828">
                <a:tc>
                  <a:txBody>
                    <a:bodyPr/>
                    <a:lstStyle/>
                    <a:p>
                      <a:pPr algn="l" fontAlgn="t"/>
                      <a:r>
                        <a:rPr lang="en-US" sz="4000" u="none" strike="noStrike" dirty="0" smtClean="0">
                          <a:solidFill>
                            <a:srgbClr val="0070C0"/>
                          </a:solidFill>
                          <a:effectLst/>
                          <a:latin typeface="Basic Sans Heavy SF" pitchFamily="34" charset="0"/>
                        </a:rPr>
                        <a:t>   Rarity</a:t>
                      </a:r>
                      <a:endParaRPr lang="en-US" sz="4000" b="0" i="0" u="none" strike="noStrike" dirty="0">
                        <a:solidFill>
                          <a:srgbClr val="0070C0"/>
                        </a:solidFill>
                        <a:effectLst/>
                        <a:latin typeface="Basic Sans Heavy SF" pitchFamily="34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</a:tr>
              <a:tr h="587828">
                <a:tc>
                  <a:txBody>
                    <a:bodyPr/>
                    <a:lstStyle/>
                    <a:p>
                      <a:pPr algn="l" fontAlgn="t"/>
                      <a:r>
                        <a:rPr lang="en-US" sz="4000" u="none" strike="noStrike" dirty="0" smtClean="0">
                          <a:solidFill>
                            <a:srgbClr val="0070C0"/>
                          </a:solidFill>
                          <a:effectLst/>
                          <a:latin typeface="Basic Sans Heavy SF" pitchFamily="34" charset="0"/>
                        </a:rPr>
                        <a:t>   Year 1928-29 </a:t>
                      </a:r>
                      <a:r>
                        <a:rPr lang="en-US" sz="4000" u="none" strike="noStrike" dirty="0" err="1">
                          <a:solidFill>
                            <a:srgbClr val="0070C0"/>
                          </a:solidFill>
                          <a:effectLst/>
                          <a:latin typeface="Basic Sans Heavy SF" pitchFamily="34" charset="0"/>
                        </a:rPr>
                        <a:t>vs</a:t>
                      </a:r>
                      <a:r>
                        <a:rPr lang="en-US" sz="4000" u="none" strike="noStrike" dirty="0">
                          <a:solidFill>
                            <a:srgbClr val="0070C0"/>
                          </a:solidFill>
                          <a:effectLst/>
                          <a:latin typeface="Basic Sans Heavy SF" pitchFamily="34" charset="0"/>
                        </a:rPr>
                        <a:t> </a:t>
                      </a:r>
                      <a:r>
                        <a:rPr lang="en-US" sz="4000" u="none" strike="noStrike" dirty="0" smtClean="0">
                          <a:solidFill>
                            <a:srgbClr val="0070C0"/>
                          </a:solidFill>
                          <a:effectLst/>
                          <a:latin typeface="Basic Sans Heavy SF" pitchFamily="34" charset="0"/>
                        </a:rPr>
                        <a:t>1930-31</a:t>
                      </a:r>
                      <a:endParaRPr lang="en-US" sz="4000" b="0" i="0" u="none" strike="noStrike" dirty="0">
                        <a:solidFill>
                          <a:srgbClr val="0070C0"/>
                        </a:solidFill>
                        <a:effectLst/>
                        <a:latin typeface="Basic Sans Heavy SF" pitchFamily="34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</a:tr>
              <a:tr h="587828">
                <a:tc>
                  <a:txBody>
                    <a:bodyPr/>
                    <a:lstStyle/>
                    <a:p>
                      <a:pPr algn="l" fontAlgn="t"/>
                      <a:r>
                        <a:rPr lang="en-US" sz="4000" u="none" strike="noStrike" dirty="0" smtClean="0">
                          <a:solidFill>
                            <a:srgbClr val="0070C0"/>
                          </a:solidFill>
                          <a:effectLst/>
                          <a:latin typeface="Basic Sans Heavy SF" pitchFamily="34" charset="0"/>
                        </a:rPr>
                        <a:t>   Condition</a:t>
                      </a:r>
                      <a:endParaRPr lang="en-US" sz="4000" b="0" i="0" u="none" strike="noStrike" dirty="0">
                        <a:solidFill>
                          <a:srgbClr val="0070C0"/>
                        </a:solidFill>
                        <a:effectLst/>
                        <a:latin typeface="Basic Sans Heavy SF" pitchFamily="34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</a:tr>
              <a:tr h="587828">
                <a:tc>
                  <a:txBody>
                    <a:bodyPr/>
                    <a:lstStyle/>
                    <a:p>
                      <a:pPr algn="l" fontAlgn="t"/>
                      <a:r>
                        <a:rPr lang="en-US" sz="4000" u="none" strike="noStrike" dirty="0" smtClean="0">
                          <a:solidFill>
                            <a:srgbClr val="0070C0"/>
                          </a:solidFill>
                          <a:effectLst/>
                          <a:latin typeface="Basic Sans Heavy SF" pitchFamily="34" charset="0"/>
                        </a:rPr>
                        <a:t>   Unique Features </a:t>
                      </a:r>
                      <a:endParaRPr lang="en-US" sz="4000" b="0" i="0" u="none" strike="noStrike" dirty="0">
                        <a:solidFill>
                          <a:srgbClr val="0070C0"/>
                        </a:solidFill>
                        <a:effectLst/>
                        <a:latin typeface="Basic Sans Heavy SF" pitchFamily="34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</a:tr>
              <a:tr h="587828">
                <a:tc>
                  <a:txBody>
                    <a:bodyPr/>
                    <a:lstStyle/>
                    <a:p>
                      <a:pPr algn="l" fontAlgn="t"/>
                      <a:r>
                        <a:rPr lang="en-US" sz="4000" u="none" strike="noStrike" dirty="0" smtClean="0">
                          <a:solidFill>
                            <a:srgbClr val="0070C0"/>
                          </a:solidFill>
                          <a:effectLst/>
                          <a:latin typeface="Basic Sans Heavy SF" pitchFamily="34" charset="0"/>
                        </a:rPr>
                        <a:t>   Standard </a:t>
                      </a:r>
                      <a:r>
                        <a:rPr lang="en-US" sz="4000" u="none" strike="noStrike" dirty="0" err="1">
                          <a:solidFill>
                            <a:srgbClr val="0070C0"/>
                          </a:solidFill>
                          <a:effectLst/>
                          <a:latin typeface="Basic Sans Heavy SF" pitchFamily="34" charset="0"/>
                        </a:rPr>
                        <a:t>vs</a:t>
                      </a:r>
                      <a:r>
                        <a:rPr lang="en-US" sz="4000" u="none" strike="noStrike" dirty="0">
                          <a:solidFill>
                            <a:srgbClr val="0070C0"/>
                          </a:solidFill>
                          <a:effectLst/>
                          <a:latin typeface="Basic Sans Heavy SF" pitchFamily="34" charset="0"/>
                        </a:rPr>
                        <a:t> Deluxe</a:t>
                      </a:r>
                      <a:endParaRPr lang="en-US" sz="4000" b="0" i="0" u="none" strike="noStrike" dirty="0">
                        <a:solidFill>
                          <a:srgbClr val="0070C0"/>
                        </a:solidFill>
                        <a:effectLst/>
                        <a:latin typeface="Basic Sans Heavy SF" pitchFamily="34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6853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2758957"/>
              </p:ext>
            </p:extLst>
          </p:nvPr>
        </p:nvGraphicFramePr>
        <p:xfrm>
          <a:off x="914400" y="457200"/>
          <a:ext cx="7480300" cy="58606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80300"/>
              </a:tblGrid>
              <a:tr h="1281175">
                <a:tc>
                  <a:txBody>
                    <a:bodyPr/>
                    <a:lstStyle/>
                    <a:p>
                      <a:pPr algn="ctr" fontAlgn="t"/>
                      <a:r>
                        <a:rPr lang="en-US" sz="4400" u="none" strike="noStrike" dirty="0" smtClean="0">
                          <a:effectLst/>
                          <a:latin typeface="Basic Sans Heavy SF" pitchFamily="34" charset="0"/>
                        </a:rPr>
                        <a:t>Price </a:t>
                      </a:r>
                      <a:r>
                        <a:rPr lang="en-US" sz="4400" u="none" strike="noStrike" dirty="0">
                          <a:effectLst/>
                          <a:latin typeface="Basic Sans Heavy SF" pitchFamily="34" charset="0"/>
                        </a:rPr>
                        <a:t>Range</a:t>
                      </a:r>
                      <a:endParaRPr lang="en-US" sz="4400" b="0" i="0" u="none" strike="noStrike" dirty="0">
                        <a:solidFill>
                          <a:srgbClr val="000000"/>
                        </a:solidFill>
                        <a:effectLst/>
                        <a:latin typeface="Basic Sans Heavy SF" pitchFamily="34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</a:tr>
              <a:tr h="1547505">
                <a:tc>
                  <a:txBody>
                    <a:bodyPr/>
                    <a:lstStyle/>
                    <a:p>
                      <a:pPr algn="ctr" fontAlgn="t"/>
                      <a:r>
                        <a:rPr lang="en-US" sz="4400" u="none" strike="noStrike" dirty="0">
                          <a:solidFill>
                            <a:srgbClr val="0070C0"/>
                          </a:solidFill>
                          <a:effectLst/>
                          <a:latin typeface="Basic Sans Heavy SF" pitchFamily="34" charset="0"/>
                        </a:rPr>
                        <a:t>Low -  under $10 </a:t>
                      </a:r>
                      <a:r>
                        <a:rPr lang="en-US" sz="4400" u="none" strike="noStrike" dirty="0" smtClean="0">
                          <a:solidFill>
                            <a:srgbClr val="0070C0"/>
                          </a:solidFill>
                          <a:effectLst/>
                          <a:latin typeface="Basic Sans Heavy SF" pitchFamily="34" charset="0"/>
                        </a:rPr>
                        <a:t>K</a:t>
                      </a:r>
                    </a:p>
                    <a:p>
                      <a:pPr algn="ctr" fontAlgn="t"/>
                      <a:endParaRPr lang="en-US" sz="4400" b="0" i="0" u="none" strike="noStrike" dirty="0">
                        <a:solidFill>
                          <a:srgbClr val="0070C0"/>
                        </a:solidFill>
                        <a:effectLst/>
                        <a:latin typeface="Basic Sans Heavy SF" pitchFamily="34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</a:tr>
              <a:tr h="1281175">
                <a:tc>
                  <a:txBody>
                    <a:bodyPr/>
                    <a:lstStyle/>
                    <a:p>
                      <a:pPr algn="ctr" fontAlgn="t"/>
                      <a:r>
                        <a:rPr lang="en-US" sz="4400" u="none" strike="noStrike" dirty="0">
                          <a:solidFill>
                            <a:srgbClr val="0070C0"/>
                          </a:solidFill>
                          <a:effectLst/>
                          <a:latin typeface="Basic Sans Heavy SF" pitchFamily="34" charset="0"/>
                        </a:rPr>
                        <a:t>Medium - $</a:t>
                      </a:r>
                      <a:r>
                        <a:rPr lang="en-US" sz="4400" u="none" strike="noStrike" dirty="0" smtClean="0">
                          <a:solidFill>
                            <a:srgbClr val="0070C0"/>
                          </a:solidFill>
                          <a:effectLst/>
                          <a:latin typeface="Basic Sans Heavy SF" pitchFamily="34" charset="0"/>
                        </a:rPr>
                        <a:t>10 to 25 K</a:t>
                      </a:r>
                    </a:p>
                    <a:p>
                      <a:pPr algn="ctr" fontAlgn="t"/>
                      <a:endParaRPr lang="en-US" sz="4400" b="0" i="0" u="none" strike="noStrike" dirty="0">
                        <a:solidFill>
                          <a:srgbClr val="0070C0"/>
                        </a:solidFill>
                        <a:effectLst/>
                        <a:latin typeface="Basic Sans Heavy SF" pitchFamily="34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</a:tr>
              <a:tr h="1681345">
                <a:tc>
                  <a:txBody>
                    <a:bodyPr/>
                    <a:lstStyle/>
                    <a:p>
                      <a:pPr algn="ctr" fontAlgn="t"/>
                      <a:r>
                        <a:rPr lang="en-US" sz="4400" u="none" strike="noStrike" dirty="0">
                          <a:solidFill>
                            <a:srgbClr val="0070C0"/>
                          </a:solidFill>
                          <a:effectLst/>
                          <a:latin typeface="Basic Sans Heavy SF" pitchFamily="34" charset="0"/>
                        </a:rPr>
                        <a:t>High - $25 K up</a:t>
                      </a:r>
                      <a:endParaRPr lang="en-US" sz="4400" b="0" i="0" u="none" strike="noStrike" dirty="0">
                        <a:solidFill>
                          <a:srgbClr val="0070C0"/>
                        </a:solidFill>
                        <a:effectLst/>
                        <a:latin typeface="Basic Sans Heavy SF" pitchFamily="34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257864" y="2294825"/>
            <a:ext cx="4828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Basket Case – Project Car</a:t>
            </a:r>
            <a:endParaRPr lang="en-US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057400" y="3886200"/>
            <a:ext cx="59013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Older Restoration – Original Car</a:t>
            </a:r>
            <a:endParaRPr lang="en-US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711568" y="5163232"/>
            <a:ext cx="6581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New Restoration – Rare Model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24144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33571"/>
            <a:ext cx="3581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Basic Sans Heavy SF" pitchFamily="34" charset="0"/>
              </a:rPr>
              <a:t>1928 - 1929 Town Car</a:t>
            </a:r>
            <a:endParaRPr lang="en-US" sz="4000" dirty="0">
              <a:ln w="12700">
                <a:solidFill>
                  <a:schemeClr val="tx1"/>
                </a:solidFill>
              </a:ln>
              <a:solidFill>
                <a:srgbClr val="FF0000"/>
              </a:solidFill>
              <a:latin typeface="Basic Sans Heavy SF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3733800"/>
            <a:ext cx="8365067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Basic Sans Heavy SF" pitchFamily="34" charset="0"/>
              </a:rPr>
              <a:t>Very Rare. 89 Produced in 1928.</a:t>
            </a:r>
          </a:p>
          <a:p>
            <a:r>
              <a:rPr lang="en-US" sz="3200" dirty="0" smtClean="0">
                <a:latin typeface="Basic Sans Heavy SF" pitchFamily="34" charset="0"/>
              </a:rPr>
              <a:t>913 Produced in 1929</a:t>
            </a:r>
          </a:p>
          <a:p>
            <a:endParaRPr lang="en-US" sz="2800" dirty="0" smtClean="0">
              <a:latin typeface="Basic Sans Heavy SF" pitchFamily="34" charset="0"/>
            </a:endParaRPr>
          </a:p>
          <a:p>
            <a:r>
              <a:rPr lang="en-US" sz="3200" dirty="0" smtClean="0">
                <a:latin typeface="Basic Sans Heavy SF" pitchFamily="34" charset="0"/>
              </a:rPr>
              <a:t>Current </a:t>
            </a:r>
            <a:r>
              <a:rPr lang="en-US" sz="3200" dirty="0">
                <a:latin typeface="Basic Sans Heavy SF" pitchFamily="34" charset="0"/>
              </a:rPr>
              <a:t>Est. Price:  No pricing guide </a:t>
            </a:r>
            <a:r>
              <a:rPr lang="en-US" sz="3200" dirty="0" smtClean="0">
                <a:latin typeface="Basic Sans Heavy SF" pitchFamily="34" charset="0"/>
              </a:rPr>
              <a:t>available.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421" y="152400"/>
            <a:ext cx="5355336" cy="31546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304800" y="2722305"/>
            <a:ext cx="2667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Basic Sans Heavy SF" pitchFamily="34" charset="0"/>
              </a:rPr>
              <a:t>New -   $1200</a:t>
            </a:r>
          </a:p>
        </p:txBody>
      </p:sp>
    </p:spTree>
    <p:extLst>
      <p:ext uri="{BB962C8B-B14F-4D97-AF65-F5344CB8AC3E}">
        <p14:creationId xmlns:p14="http://schemas.microsoft.com/office/powerpoint/2010/main" val="4193101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33571"/>
            <a:ext cx="3581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Basic Sans Heavy SF" pitchFamily="34" charset="0"/>
              </a:rPr>
              <a:t>1928 - 1929 Roadster</a:t>
            </a:r>
            <a:endParaRPr lang="en-US" sz="4000" dirty="0">
              <a:ln w="12700">
                <a:solidFill>
                  <a:schemeClr val="tx1"/>
                </a:solidFill>
              </a:ln>
              <a:solidFill>
                <a:srgbClr val="FF0000"/>
              </a:solidFill>
              <a:latin typeface="Basic Sans Heavy SF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3333" y="2133600"/>
            <a:ext cx="8365067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Basic Sans Heavy SF" pitchFamily="34" charset="0"/>
              </a:rPr>
              <a:t>New -   $385 to 435</a:t>
            </a:r>
          </a:p>
          <a:p>
            <a:endParaRPr lang="en-US" sz="3200" dirty="0" smtClean="0">
              <a:latin typeface="Basic Sans Heavy SF" pitchFamily="34" charset="0"/>
            </a:endParaRPr>
          </a:p>
          <a:p>
            <a:r>
              <a:rPr lang="en-US" sz="3200" dirty="0" smtClean="0">
                <a:latin typeface="Basic Sans Heavy SF" pitchFamily="34" charset="0"/>
              </a:rPr>
              <a:t>Current Est. Price:</a:t>
            </a:r>
          </a:p>
          <a:p>
            <a:r>
              <a:rPr lang="en-US" sz="3200" dirty="0" smtClean="0">
                <a:latin typeface="Basic Sans Heavy SF" pitchFamily="34" charset="0"/>
              </a:rPr>
              <a:t>  </a:t>
            </a:r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Low -        8K to 10K</a:t>
            </a:r>
          </a:p>
          <a:p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  Medium - 10K to 14K</a:t>
            </a:r>
          </a:p>
          <a:p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  High -      14K to 18K</a:t>
            </a:r>
          </a:p>
          <a:p>
            <a:endParaRPr lang="en-US" sz="1400" dirty="0" smtClean="0">
              <a:latin typeface="Basic Sans Heavy SF" pitchFamily="34" charset="0"/>
            </a:endParaRPr>
          </a:p>
          <a:p>
            <a:r>
              <a:rPr lang="en-US" sz="2800" dirty="0" smtClean="0">
                <a:latin typeface="Basic Sans Heavy SF" pitchFamily="34" charset="0"/>
              </a:rPr>
              <a:t>No Deluxe Models Produced</a:t>
            </a:r>
          </a:p>
          <a:p>
            <a:r>
              <a:rPr lang="en-US" sz="2800" dirty="0" smtClean="0">
                <a:latin typeface="Basic Sans Heavy SF" pitchFamily="34" charset="0"/>
              </a:rPr>
              <a:t>1928 AR Models Worth More</a:t>
            </a:r>
            <a:endParaRPr lang="en-US" sz="3200" dirty="0" smtClean="0">
              <a:latin typeface="Basic Sans Heavy SF" pitchFamily="34" charset="0"/>
            </a:endParaRPr>
          </a:p>
        </p:txBody>
      </p:sp>
      <p:pic>
        <p:nvPicPr>
          <p:cNvPr id="2050" name="Picture 2" descr="D:\Documents\Model A\What's My Model A worth\28 Roadster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400" y="214313"/>
            <a:ext cx="4387849" cy="3290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618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33571"/>
            <a:ext cx="3581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Basic Sans Heavy SF" pitchFamily="34" charset="0"/>
              </a:rPr>
              <a:t>1928 - 1929 Roadster Pickup</a:t>
            </a:r>
            <a:endParaRPr lang="en-US" sz="4000" dirty="0">
              <a:ln w="12700">
                <a:solidFill>
                  <a:schemeClr val="tx1"/>
                </a:solidFill>
              </a:ln>
              <a:solidFill>
                <a:srgbClr val="FF0000"/>
              </a:solidFill>
              <a:latin typeface="Basic Sans Heavy SF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3333" y="2133600"/>
            <a:ext cx="8365067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 smtClean="0">
              <a:latin typeface="Basic Sans Heavy SF" pitchFamily="34" charset="0"/>
            </a:endParaRPr>
          </a:p>
          <a:p>
            <a:r>
              <a:rPr lang="en-US" sz="3200" dirty="0" smtClean="0">
                <a:latin typeface="Basic Sans Heavy SF" pitchFamily="34" charset="0"/>
              </a:rPr>
              <a:t>New -   $395 to 440</a:t>
            </a:r>
          </a:p>
          <a:p>
            <a:endParaRPr lang="en-US" sz="3200" dirty="0" smtClean="0">
              <a:latin typeface="Basic Sans Heavy SF" pitchFamily="34" charset="0"/>
            </a:endParaRPr>
          </a:p>
          <a:p>
            <a:r>
              <a:rPr lang="en-US" sz="3200" dirty="0" smtClean="0">
                <a:latin typeface="Basic Sans Heavy SF" pitchFamily="34" charset="0"/>
              </a:rPr>
              <a:t>Current Est. Price:</a:t>
            </a:r>
          </a:p>
          <a:p>
            <a:r>
              <a:rPr lang="en-US" sz="3200" dirty="0" smtClean="0">
                <a:latin typeface="Basic Sans Heavy SF" pitchFamily="34" charset="0"/>
              </a:rPr>
              <a:t>  </a:t>
            </a:r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Low -       8K </a:t>
            </a:r>
          </a:p>
          <a:p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  Medium - 8K to 14K</a:t>
            </a:r>
          </a:p>
          <a:p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  High -      14K to 18K</a:t>
            </a:r>
          </a:p>
          <a:p>
            <a:endParaRPr lang="en-US" sz="1400" dirty="0" smtClean="0">
              <a:latin typeface="Basic Sans Heavy SF" pitchFamily="34" charset="0"/>
            </a:endParaRPr>
          </a:p>
        </p:txBody>
      </p:sp>
      <p:pic>
        <p:nvPicPr>
          <p:cNvPr id="1026" name="Picture 2" descr="D:\Documents\Model A\What's My Model A worth\28 Roadster PU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5866" y="272519"/>
            <a:ext cx="3814762" cy="28623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3006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33571"/>
            <a:ext cx="3581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Basic Sans Heavy SF" pitchFamily="34" charset="0"/>
              </a:rPr>
              <a:t>1928 - 1929</a:t>
            </a:r>
          </a:p>
          <a:p>
            <a:r>
              <a:rPr lang="en-US" sz="4000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Basic Sans Heavy SF" pitchFamily="34" charset="0"/>
              </a:rPr>
              <a:t>4 Door Phaeton</a:t>
            </a:r>
            <a:endParaRPr lang="en-US" sz="4000" dirty="0">
              <a:ln w="12700">
                <a:solidFill>
                  <a:schemeClr val="tx1"/>
                </a:solidFill>
              </a:ln>
              <a:solidFill>
                <a:srgbClr val="FF0000"/>
              </a:solidFill>
              <a:latin typeface="Basic Sans Heavy SF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1901" y="2590800"/>
            <a:ext cx="8365067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Basic Sans Heavy SF" pitchFamily="34" charset="0"/>
              </a:rPr>
              <a:t>New -   $395 to 440</a:t>
            </a:r>
          </a:p>
          <a:p>
            <a:endParaRPr lang="en-US" sz="3200" dirty="0" smtClean="0">
              <a:latin typeface="Basic Sans Heavy SF" pitchFamily="34" charset="0"/>
            </a:endParaRPr>
          </a:p>
          <a:p>
            <a:r>
              <a:rPr lang="en-US" sz="3200" dirty="0" smtClean="0">
                <a:latin typeface="Basic Sans Heavy SF" pitchFamily="34" charset="0"/>
              </a:rPr>
              <a:t>Current Est. Price:</a:t>
            </a:r>
          </a:p>
          <a:p>
            <a:r>
              <a:rPr lang="en-US" sz="3200" dirty="0" smtClean="0">
                <a:latin typeface="Basic Sans Heavy SF" pitchFamily="34" charset="0"/>
              </a:rPr>
              <a:t>  </a:t>
            </a:r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Low -       8K </a:t>
            </a:r>
          </a:p>
          <a:p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  Medium - 8K to 14K</a:t>
            </a:r>
          </a:p>
          <a:p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  High -      14K to 18K</a:t>
            </a:r>
          </a:p>
          <a:p>
            <a:endParaRPr lang="en-US" sz="1400" dirty="0" smtClean="0">
              <a:latin typeface="Basic Sans Heavy SF" pitchFamily="34" charset="0"/>
            </a:endParaRPr>
          </a:p>
        </p:txBody>
      </p:sp>
      <p:pic>
        <p:nvPicPr>
          <p:cNvPr id="10242" name="Picture 2" descr="D:\Documents\Model A\What's My Model A worth\1928 35A Phaet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4435" y="533400"/>
            <a:ext cx="4243965" cy="320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778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1479" y="457200"/>
            <a:ext cx="4426921" cy="2514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457200" y="233571"/>
            <a:ext cx="3581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Basic Sans Heavy SF" pitchFamily="34" charset="0"/>
              </a:rPr>
              <a:t>1928 - 1929</a:t>
            </a:r>
          </a:p>
          <a:p>
            <a:r>
              <a:rPr lang="en-US" sz="4000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Basic Sans Heavy SF" pitchFamily="34" charset="0"/>
              </a:rPr>
              <a:t>4 Door Sedan</a:t>
            </a:r>
            <a:endParaRPr lang="en-US" sz="4000" dirty="0">
              <a:ln w="12700">
                <a:solidFill>
                  <a:schemeClr val="tx1"/>
                </a:solidFill>
              </a:ln>
              <a:solidFill>
                <a:srgbClr val="FF0000"/>
              </a:solidFill>
              <a:latin typeface="Basic Sans Heavy SF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1714500"/>
            <a:ext cx="8365067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Basic Sans Heavy SF" pitchFamily="34" charset="0"/>
              </a:rPr>
              <a:t>New -   $570 to 600</a:t>
            </a:r>
          </a:p>
          <a:p>
            <a:endParaRPr lang="en-US" sz="3200" dirty="0" smtClean="0">
              <a:latin typeface="Basic Sans Heavy SF" pitchFamily="34" charset="0"/>
            </a:endParaRPr>
          </a:p>
          <a:p>
            <a:r>
              <a:rPr lang="en-US" sz="3200" dirty="0" smtClean="0">
                <a:latin typeface="Basic Sans Heavy SF" pitchFamily="34" charset="0"/>
              </a:rPr>
              <a:t>Current Est. Price:</a:t>
            </a:r>
          </a:p>
          <a:p>
            <a:r>
              <a:rPr lang="en-US" sz="3200" dirty="0" smtClean="0">
                <a:latin typeface="Basic Sans Heavy SF" pitchFamily="34" charset="0"/>
              </a:rPr>
              <a:t>  </a:t>
            </a:r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Low -       8K to 10K</a:t>
            </a:r>
          </a:p>
          <a:p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  Medium - 10K to 19K</a:t>
            </a:r>
          </a:p>
          <a:p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  High -      18K to 22K</a:t>
            </a:r>
          </a:p>
          <a:p>
            <a:endParaRPr lang="en-US" sz="1400" dirty="0" smtClean="0">
              <a:latin typeface="Basic Sans Heavy SF" pitchFamily="34" charset="0"/>
            </a:endParaRPr>
          </a:p>
          <a:p>
            <a:r>
              <a:rPr lang="en-US" sz="2800" dirty="0" smtClean="0">
                <a:latin typeface="Basic Sans Heavy SF" pitchFamily="34" charset="0"/>
              </a:rPr>
              <a:t>Produced as:</a:t>
            </a:r>
          </a:p>
          <a:p>
            <a:r>
              <a:rPr lang="en-US" sz="2800" dirty="0" smtClean="0">
                <a:latin typeface="Basic Sans Heavy SF" pitchFamily="34" charset="0"/>
              </a:rPr>
              <a:t>  Leather Back (Brown &amp; Black), Steel Back, </a:t>
            </a:r>
          </a:p>
          <a:p>
            <a:r>
              <a:rPr lang="en-US" sz="2800" dirty="0">
                <a:latin typeface="Basic Sans Heavy SF" pitchFamily="34" charset="0"/>
              </a:rPr>
              <a:t> </a:t>
            </a:r>
            <a:r>
              <a:rPr lang="en-US" sz="2800" dirty="0" smtClean="0">
                <a:latin typeface="Basic Sans Heavy SF" pitchFamily="34" charset="0"/>
              </a:rPr>
              <a:t> Town Sedan, </a:t>
            </a:r>
            <a:r>
              <a:rPr lang="en-US" sz="2800" dirty="0" err="1" smtClean="0">
                <a:latin typeface="Basic Sans Heavy SF" pitchFamily="34" charset="0"/>
              </a:rPr>
              <a:t>Fordor</a:t>
            </a:r>
            <a:r>
              <a:rPr lang="en-US" sz="2800" dirty="0" smtClean="0">
                <a:latin typeface="Basic Sans Heavy SF" pitchFamily="34" charset="0"/>
              </a:rPr>
              <a:t> Sedan (3 Window)</a:t>
            </a:r>
          </a:p>
          <a:p>
            <a:r>
              <a:rPr lang="en-US" sz="2800" dirty="0" smtClean="0">
                <a:latin typeface="Basic Sans Heavy SF" pitchFamily="34" charset="0"/>
              </a:rPr>
              <a:t>  </a:t>
            </a:r>
            <a:r>
              <a:rPr lang="en-US" sz="2800" dirty="0" err="1" smtClean="0">
                <a:latin typeface="Basic Sans Heavy SF" pitchFamily="34" charset="0"/>
              </a:rPr>
              <a:t>Fordor</a:t>
            </a:r>
            <a:r>
              <a:rPr lang="en-US" sz="2800" dirty="0" smtClean="0">
                <a:latin typeface="Basic Sans Heavy SF" pitchFamily="34" charset="0"/>
              </a:rPr>
              <a:t> Sedan (2 Window</a:t>
            </a:r>
            <a:r>
              <a:rPr lang="en-US" sz="3200" dirty="0" smtClean="0">
                <a:latin typeface="Basic Sans Heavy SF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6066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33571"/>
            <a:ext cx="3581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Basic Sans Heavy SF" pitchFamily="34" charset="0"/>
              </a:rPr>
              <a:t>1928 - 1929</a:t>
            </a:r>
          </a:p>
          <a:p>
            <a:r>
              <a:rPr lang="en-US" sz="4000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Basic Sans Heavy SF" pitchFamily="34" charset="0"/>
              </a:rPr>
              <a:t>Station Wagon</a:t>
            </a:r>
            <a:endParaRPr lang="en-US" sz="4000" dirty="0">
              <a:ln w="12700">
                <a:solidFill>
                  <a:schemeClr val="tx1"/>
                </a:solidFill>
              </a:ln>
              <a:solidFill>
                <a:srgbClr val="FF0000"/>
              </a:solidFill>
              <a:latin typeface="Basic Sans Heavy SF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3333" y="2133600"/>
            <a:ext cx="8365067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Basic Sans Heavy SF" pitchFamily="34" charset="0"/>
              </a:rPr>
              <a:t>New -   $600</a:t>
            </a:r>
          </a:p>
          <a:p>
            <a:r>
              <a:rPr lang="en-US" sz="3200" dirty="0" smtClean="0">
                <a:latin typeface="Basic Sans Heavy SF" pitchFamily="34" charset="0"/>
              </a:rPr>
              <a:t>Current Est. Price:</a:t>
            </a:r>
          </a:p>
          <a:p>
            <a:r>
              <a:rPr lang="en-US" sz="3200" dirty="0" smtClean="0">
                <a:latin typeface="Basic Sans Heavy SF" pitchFamily="34" charset="0"/>
              </a:rPr>
              <a:t>  </a:t>
            </a:r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Low -       10K </a:t>
            </a:r>
          </a:p>
          <a:p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  Medium - 10K to 18K</a:t>
            </a:r>
          </a:p>
          <a:p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  High -      18K to 25K</a:t>
            </a:r>
          </a:p>
          <a:p>
            <a:endParaRPr lang="en-US" sz="1400" dirty="0" smtClean="0">
              <a:latin typeface="Basic Sans Heavy SF" pitchFamily="34" charset="0"/>
            </a:endParaRPr>
          </a:p>
          <a:p>
            <a:r>
              <a:rPr lang="en-US" sz="2800" dirty="0" smtClean="0">
                <a:latin typeface="Basic Sans Heavy SF" pitchFamily="34" charset="0"/>
              </a:rPr>
              <a:t>Only 5 Built in 1928</a:t>
            </a:r>
            <a:endParaRPr lang="en-US" sz="3200" dirty="0" smtClean="0">
              <a:latin typeface="Basic Sans Heavy SF" pitchFamily="34" charset="0"/>
            </a:endParaRPr>
          </a:p>
        </p:txBody>
      </p:sp>
      <p:pic>
        <p:nvPicPr>
          <p:cNvPr id="3074" name="Picture 2" descr="D:\Documents\Model A\What's My Model A worth\28-29 Wag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5866" y="233571"/>
            <a:ext cx="4182534" cy="3136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767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3333" y="257017"/>
            <a:ext cx="3581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Basic Sans Heavy SF" pitchFamily="34" charset="0"/>
              </a:rPr>
              <a:t>1928 - 1929</a:t>
            </a:r>
          </a:p>
          <a:p>
            <a:r>
              <a:rPr lang="en-US" sz="4000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Basic Sans Heavy SF" pitchFamily="34" charset="0"/>
              </a:rPr>
              <a:t>Cabriolet</a:t>
            </a:r>
            <a:endParaRPr lang="en-US" sz="4000" dirty="0">
              <a:ln w="12700">
                <a:solidFill>
                  <a:schemeClr val="tx1"/>
                </a:solidFill>
              </a:ln>
              <a:solidFill>
                <a:srgbClr val="FF0000"/>
              </a:solidFill>
              <a:latin typeface="Basic Sans Heavy SF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3400" y="2133600"/>
            <a:ext cx="8365067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Basic Sans Heavy SF" pitchFamily="34" charset="0"/>
              </a:rPr>
              <a:t>New -   $645</a:t>
            </a:r>
          </a:p>
          <a:p>
            <a:r>
              <a:rPr lang="en-US" sz="3200" dirty="0" smtClean="0">
                <a:latin typeface="Basic Sans Heavy SF" pitchFamily="34" charset="0"/>
              </a:rPr>
              <a:t>Current Est. Price:</a:t>
            </a:r>
          </a:p>
          <a:p>
            <a:r>
              <a:rPr lang="en-US" sz="3200" dirty="0" smtClean="0">
                <a:latin typeface="Basic Sans Heavy SF" pitchFamily="34" charset="0"/>
              </a:rPr>
              <a:t>  </a:t>
            </a:r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Low -       10K </a:t>
            </a:r>
          </a:p>
          <a:p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  Medium - 10K to 18K</a:t>
            </a:r>
          </a:p>
          <a:p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  High -      18K to 25K</a:t>
            </a:r>
          </a:p>
          <a:p>
            <a:endParaRPr lang="en-US" sz="1400" dirty="0" smtClean="0">
              <a:latin typeface="Basic Sans Heavy SF" pitchFamily="34" charset="0"/>
            </a:endParaRPr>
          </a:p>
          <a:p>
            <a:r>
              <a:rPr lang="en-US" sz="2800" dirty="0" smtClean="0">
                <a:latin typeface="Basic Sans Heavy SF" pitchFamily="34" charset="0"/>
              </a:rPr>
              <a:t>None Built in 1928</a:t>
            </a:r>
            <a:endParaRPr lang="en-US" sz="3200" dirty="0" smtClean="0">
              <a:latin typeface="Basic Sans Heavy SF" pitchFamily="34" charset="0"/>
            </a:endParaRPr>
          </a:p>
        </p:txBody>
      </p:sp>
      <p:pic>
        <p:nvPicPr>
          <p:cNvPr id="11266" name="Picture 2" descr="D:\Documents\Model A\What's My Model A worth\1929 68-A Conv. Cabriole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296" y="259362"/>
            <a:ext cx="4755347" cy="278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8264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3333" y="257017"/>
            <a:ext cx="3581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Basic Sans Heavy SF" pitchFamily="34" charset="0"/>
              </a:rPr>
              <a:t>1928 - 1929</a:t>
            </a:r>
          </a:p>
          <a:p>
            <a:r>
              <a:rPr lang="en-US" sz="4000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Basic Sans Heavy SF" pitchFamily="34" charset="0"/>
              </a:rPr>
              <a:t>Tudor Sedan</a:t>
            </a:r>
            <a:endParaRPr lang="en-US" sz="4000" dirty="0">
              <a:ln w="12700">
                <a:solidFill>
                  <a:schemeClr val="tx1"/>
                </a:solidFill>
              </a:ln>
              <a:solidFill>
                <a:srgbClr val="FF0000"/>
              </a:solidFill>
              <a:latin typeface="Basic Sans Heavy SF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3333" y="2133600"/>
            <a:ext cx="836506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 smtClean="0">
              <a:latin typeface="Basic Sans Heavy SF" pitchFamily="34" charset="0"/>
            </a:endParaRPr>
          </a:p>
          <a:p>
            <a:endParaRPr lang="en-US" sz="3200" dirty="0">
              <a:latin typeface="Basic Sans Heavy SF" pitchFamily="34" charset="0"/>
            </a:endParaRPr>
          </a:p>
          <a:p>
            <a:endParaRPr lang="en-US" sz="3200" dirty="0" smtClean="0">
              <a:latin typeface="Basic Sans Heavy SF" pitchFamily="34" charset="0"/>
            </a:endParaRPr>
          </a:p>
          <a:p>
            <a:r>
              <a:rPr lang="en-US" sz="3200" dirty="0" smtClean="0">
                <a:latin typeface="Basic Sans Heavy SF" pitchFamily="34" charset="0"/>
              </a:rPr>
              <a:t>New -   $495 to 500</a:t>
            </a:r>
          </a:p>
          <a:p>
            <a:r>
              <a:rPr lang="en-US" sz="3200" dirty="0" smtClean="0">
                <a:latin typeface="Basic Sans Heavy SF" pitchFamily="34" charset="0"/>
              </a:rPr>
              <a:t>Current Est. Price:</a:t>
            </a:r>
          </a:p>
          <a:p>
            <a:r>
              <a:rPr lang="en-US" sz="3200" dirty="0" smtClean="0">
                <a:latin typeface="Basic Sans Heavy SF" pitchFamily="34" charset="0"/>
              </a:rPr>
              <a:t>  </a:t>
            </a:r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Low -       8K </a:t>
            </a:r>
          </a:p>
          <a:p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  Medium - 8K to 12K</a:t>
            </a:r>
          </a:p>
          <a:p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  High -      12K to 18K</a:t>
            </a:r>
          </a:p>
          <a:p>
            <a:endParaRPr lang="en-US" sz="1400" dirty="0" smtClean="0">
              <a:latin typeface="Basic Sans Heavy SF" pitchFamily="34" charset="0"/>
            </a:endParaRPr>
          </a:p>
        </p:txBody>
      </p:sp>
      <p:pic>
        <p:nvPicPr>
          <p:cNvPr id="5122" name="Picture 2" descr="D:\Documents\Model A\What's My Model A worth\29Tud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5600" y="214313"/>
            <a:ext cx="4692649" cy="35194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221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3332" y="257017"/>
            <a:ext cx="46820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Basic Sans Heavy SF" pitchFamily="34" charset="0"/>
              </a:rPr>
              <a:t>1928 - 1929 Coupe</a:t>
            </a:r>
            <a:endParaRPr lang="en-US" sz="4000" dirty="0">
              <a:ln w="12700">
                <a:solidFill>
                  <a:schemeClr val="tx1"/>
                </a:solidFill>
              </a:ln>
              <a:solidFill>
                <a:srgbClr val="FF0000"/>
              </a:solidFill>
              <a:latin typeface="Basic Sans Heavy SF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1" y="975454"/>
            <a:ext cx="25908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Basic Sans Heavy SF" pitchFamily="34" charset="0"/>
              </a:rPr>
              <a:t>Standard</a:t>
            </a:r>
          </a:p>
          <a:p>
            <a:r>
              <a:rPr lang="en-US" sz="2000" dirty="0" smtClean="0">
                <a:latin typeface="Basic Sans Heavy SF" pitchFamily="34" charset="0"/>
              </a:rPr>
              <a:t>New -   $495 to 500</a:t>
            </a:r>
          </a:p>
          <a:p>
            <a:r>
              <a:rPr lang="en-US" sz="2000" dirty="0" smtClean="0">
                <a:latin typeface="Basic Sans Heavy SF" pitchFamily="34" charset="0"/>
              </a:rPr>
              <a:t>Current Est. Price:</a:t>
            </a:r>
          </a:p>
          <a:p>
            <a:r>
              <a:rPr lang="en-US" sz="2000" dirty="0" smtClean="0">
                <a:latin typeface="Basic Sans Heavy SF" pitchFamily="34" charset="0"/>
              </a:rPr>
              <a:t>  </a:t>
            </a:r>
            <a:r>
              <a:rPr lang="en-US" sz="2000" dirty="0" smtClean="0">
                <a:solidFill>
                  <a:srgbClr val="0070C0"/>
                </a:solidFill>
                <a:latin typeface="Basic Sans Heavy SF" pitchFamily="34" charset="0"/>
              </a:rPr>
              <a:t>Low -       7K to 9K</a:t>
            </a:r>
          </a:p>
          <a:p>
            <a:r>
              <a:rPr lang="en-US" sz="2000" dirty="0" smtClean="0">
                <a:solidFill>
                  <a:srgbClr val="0070C0"/>
                </a:solidFill>
                <a:latin typeface="Basic Sans Heavy SF" pitchFamily="34" charset="0"/>
              </a:rPr>
              <a:t>  Medium - 9K to 14K</a:t>
            </a:r>
          </a:p>
          <a:p>
            <a:r>
              <a:rPr lang="en-US" sz="2000" dirty="0" smtClean="0">
                <a:solidFill>
                  <a:srgbClr val="0070C0"/>
                </a:solidFill>
                <a:latin typeface="Basic Sans Heavy SF" pitchFamily="34" charset="0"/>
              </a:rPr>
              <a:t>  High -      14K to 18K</a:t>
            </a:r>
          </a:p>
          <a:p>
            <a:endParaRPr lang="en-US" sz="1400" dirty="0" smtClean="0">
              <a:latin typeface="Basic Sans Heavy SF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76374" y="3829632"/>
            <a:ext cx="2567226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Basic Sans Heavy SF" pitchFamily="34" charset="0"/>
              </a:rPr>
              <a:t>Sport</a:t>
            </a:r>
          </a:p>
          <a:p>
            <a:r>
              <a:rPr lang="en-US" sz="2000" dirty="0" smtClean="0">
                <a:latin typeface="Basic Sans Heavy SF" pitchFamily="34" charset="0"/>
              </a:rPr>
              <a:t>New -   550 -530</a:t>
            </a:r>
          </a:p>
          <a:p>
            <a:r>
              <a:rPr lang="en-US" sz="2000" dirty="0" smtClean="0">
                <a:latin typeface="Basic Sans Heavy SF" pitchFamily="34" charset="0"/>
              </a:rPr>
              <a:t>Current Est. Price:</a:t>
            </a:r>
          </a:p>
          <a:p>
            <a:r>
              <a:rPr lang="en-US" sz="2000" dirty="0" smtClean="0">
                <a:latin typeface="Basic Sans Heavy SF" pitchFamily="34" charset="0"/>
              </a:rPr>
              <a:t>  </a:t>
            </a:r>
            <a:r>
              <a:rPr lang="en-US" sz="2000" dirty="0" smtClean="0">
                <a:solidFill>
                  <a:srgbClr val="0070C0"/>
                </a:solidFill>
                <a:latin typeface="Basic Sans Heavy SF" pitchFamily="34" charset="0"/>
              </a:rPr>
              <a:t>Low -      7K to 9K</a:t>
            </a:r>
          </a:p>
          <a:p>
            <a:r>
              <a:rPr lang="en-US" sz="2000" dirty="0" smtClean="0">
                <a:solidFill>
                  <a:srgbClr val="0070C0"/>
                </a:solidFill>
                <a:latin typeface="Basic Sans Heavy SF" pitchFamily="34" charset="0"/>
              </a:rPr>
              <a:t>  Medium - 9K to 14K</a:t>
            </a:r>
          </a:p>
          <a:p>
            <a:r>
              <a:rPr lang="en-US" sz="2000" dirty="0" smtClean="0">
                <a:solidFill>
                  <a:srgbClr val="0070C0"/>
                </a:solidFill>
                <a:latin typeface="Basic Sans Heavy SF" pitchFamily="34" charset="0"/>
              </a:rPr>
              <a:t>  High -     14K to 20K</a:t>
            </a:r>
          </a:p>
          <a:p>
            <a:endParaRPr lang="en-US" sz="1400" dirty="0" smtClean="0">
              <a:latin typeface="Basic Sans Heavy SF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785" y="3794463"/>
            <a:ext cx="3100626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Basic Sans Heavy SF" pitchFamily="34" charset="0"/>
              </a:rPr>
              <a:t>Special</a:t>
            </a:r>
          </a:p>
          <a:p>
            <a:r>
              <a:rPr lang="en-US" sz="2000" dirty="0" smtClean="0">
                <a:latin typeface="Basic Sans Heavy SF" pitchFamily="34" charset="0"/>
              </a:rPr>
              <a:t>New -   500</a:t>
            </a:r>
          </a:p>
          <a:p>
            <a:r>
              <a:rPr lang="en-US" sz="2000" dirty="0" smtClean="0">
                <a:latin typeface="Basic Sans Heavy SF" pitchFamily="34" charset="0"/>
              </a:rPr>
              <a:t>Current Est. Price:</a:t>
            </a:r>
          </a:p>
          <a:p>
            <a:r>
              <a:rPr lang="en-US" sz="2000" dirty="0" smtClean="0">
                <a:latin typeface="Basic Sans Heavy SF" pitchFamily="34" charset="0"/>
              </a:rPr>
              <a:t>  </a:t>
            </a:r>
            <a:r>
              <a:rPr lang="en-US" sz="2000" dirty="0" smtClean="0">
                <a:solidFill>
                  <a:srgbClr val="0070C0"/>
                </a:solidFill>
                <a:latin typeface="Basic Sans Heavy SF" pitchFamily="34" charset="0"/>
              </a:rPr>
              <a:t>Low -      7K to 9K</a:t>
            </a:r>
          </a:p>
          <a:p>
            <a:r>
              <a:rPr lang="en-US" sz="2000" dirty="0" smtClean="0">
                <a:solidFill>
                  <a:srgbClr val="0070C0"/>
                </a:solidFill>
                <a:latin typeface="Basic Sans Heavy SF" pitchFamily="34" charset="0"/>
              </a:rPr>
              <a:t>  Medium - 9K to 14K</a:t>
            </a:r>
          </a:p>
          <a:p>
            <a:r>
              <a:rPr lang="en-US" sz="2000" dirty="0" smtClean="0">
                <a:solidFill>
                  <a:srgbClr val="0070C0"/>
                </a:solidFill>
                <a:latin typeface="Basic Sans Heavy SF" pitchFamily="34" charset="0"/>
              </a:rPr>
              <a:t>  High -     14K to 20K</a:t>
            </a:r>
          </a:p>
          <a:p>
            <a:endParaRPr lang="en-US" sz="1400" dirty="0" smtClean="0">
              <a:latin typeface="Basic Sans Heavy SF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72200" y="3852005"/>
            <a:ext cx="3100626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Basic Sans Heavy SF" pitchFamily="34" charset="0"/>
              </a:rPr>
              <a:t>Business</a:t>
            </a:r>
          </a:p>
          <a:p>
            <a:r>
              <a:rPr lang="en-US" sz="2000" dirty="0" smtClean="0">
                <a:latin typeface="Basic Sans Heavy SF" pitchFamily="34" charset="0"/>
              </a:rPr>
              <a:t>New -   500</a:t>
            </a:r>
          </a:p>
          <a:p>
            <a:r>
              <a:rPr lang="en-US" sz="2000" dirty="0" smtClean="0">
                <a:latin typeface="Basic Sans Heavy SF" pitchFamily="34" charset="0"/>
              </a:rPr>
              <a:t>Current Est. Price:</a:t>
            </a:r>
          </a:p>
          <a:p>
            <a:r>
              <a:rPr lang="en-US" sz="2000" dirty="0" smtClean="0">
                <a:latin typeface="Basic Sans Heavy SF" pitchFamily="34" charset="0"/>
              </a:rPr>
              <a:t>  </a:t>
            </a:r>
            <a:r>
              <a:rPr lang="en-US" sz="2000" dirty="0" smtClean="0">
                <a:solidFill>
                  <a:srgbClr val="0070C0"/>
                </a:solidFill>
                <a:latin typeface="Basic Sans Heavy SF" pitchFamily="34" charset="0"/>
              </a:rPr>
              <a:t>Low -      7K to 9K</a:t>
            </a:r>
          </a:p>
          <a:p>
            <a:r>
              <a:rPr lang="en-US" sz="2000" dirty="0" smtClean="0">
                <a:solidFill>
                  <a:srgbClr val="0070C0"/>
                </a:solidFill>
                <a:latin typeface="Basic Sans Heavy SF" pitchFamily="34" charset="0"/>
              </a:rPr>
              <a:t>  Medium - 9K to 14K</a:t>
            </a:r>
          </a:p>
          <a:p>
            <a:r>
              <a:rPr lang="en-US" sz="2000" dirty="0" smtClean="0">
                <a:solidFill>
                  <a:srgbClr val="0070C0"/>
                </a:solidFill>
                <a:latin typeface="Basic Sans Heavy SF" pitchFamily="34" charset="0"/>
              </a:rPr>
              <a:t>  High -     14K to 22K</a:t>
            </a:r>
          </a:p>
          <a:p>
            <a:r>
              <a:rPr lang="en-US" dirty="0" smtClean="0">
                <a:latin typeface="Basic Sans Heavy SF" pitchFamily="34" charset="0"/>
              </a:rPr>
              <a:t>In Production for only</a:t>
            </a:r>
          </a:p>
          <a:p>
            <a:r>
              <a:rPr lang="en-US" dirty="0" smtClean="0">
                <a:latin typeface="Basic Sans Heavy SF" pitchFamily="34" charset="0"/>
              </a:rPr>
              <a:t>6 Mo. In 1928</a:t>
            </a:r>
          </a:p>
          <a:p>
            <a:endParaRPr lang="en-US" sz="1400" dirty="0" smtClean="0">
              <a:latin typeface="Basic Sans Heavy SF" pitchFamily="34" charset="0"/>
            </a:endParaRPr>
          </a:p>
        </p:txBody>
      </p:sp>
      <p:pic>
        <p:nvPicPr>
          <p:cNvPr id="4098" name="Picture 2" descr="D:\Documents\Model A\What's My Model A worth\28Sport Coup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019" y="457200"/>
            <a:ext cx="3320487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833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3332" y="257017"/>
            <a:ext cx="41825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Basic Sans Heavy SF" pitchFamily="34" charset="0"/>
              </a:rPr>
              <a:t>1928 - 1929</a:t>
            </a:r>
          </a:p>
          <a:p>
            <a:r>
              <a:rPr lang="en-US" sz="4000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Basic Sans Heavy SF" pitchFamily="34" charset="0"/>
              </a:rPr>
              <a:t>Closed Cab</a:t>
            </a:r>
          </a:p>
          <a:p>
            <a:r>
              <a:rPr lang="en-US" sz="4000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Basic Sans Heavy SF" pitchFamily="34" charset="0"/>
              </a:rPr>
              <a:t>Pickup</a:t>
            </a:r>
            <a:endParaRPr lang="en-US" sz="4000" dirty="0">
              <a:ln w="12700">
                <a:solidFill>
                  <a:schemeClr val="tx1"/>
                </a:solidFill>
              </a:ln>
              <a:solidFill>
                <a:srgbClr val="FF0000"/>
              </a:solidFill>
              <a:latin typeface="Basic Sans Heavy SF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0367" y="4038600"/>
            <a:ext cx="8365067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Basic Sans Heavy SF" pitchFamily="34" charset="0"/>
              </a:rPr>
              <a:t>New -   Current Est. Price:</a:t>
            </a:r>
          </a:p>
          <a:p>
            <a:r>
              <a:rPr lang="en-US" sz="3200" dirty="0" smtClean="0">
                <a:latin typeface="Basic Sans Heavy SF" pitchFamily="34" charset="0"/>
              </a:rPr>
              <a:t>  </a:t>
            </a:r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Low -       5K to 9K</a:t>
            </a:r>
          </a:p>
          <a:p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  Medium - 9K to 14K</a:t>
            </a:r>
          </a:p>
          <a:p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  High -      14K to 18K</a:t>
            </a:r>
          </a:p>
          <a:p>
            <a:endParaRPr lang="en-US" sz="1400" dirty="0" smtClean="0">
              <a:latin typeface="Basic Sans Heavy SF" pitchFamily="34" charset="0"/>
            </a:endParaRPr>
          </a:p>
        </p:txBody>
      </p:sp>
      <p:pic>
        <p:nvPicPr>
          <p:cNvPr id="12290" name="Picture 2" descr="D:\Documents\Model A\What's My Model A worth\1929 78A Closed Cab Picku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2103" y="474319"/>
            <a:ext cx="5354349" cy="31399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388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33571"/>
            <a:ext cx="3581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Basic Sans Heavy SF" pitchFamily="34" charset="0"/>
              </a:rPr>
              <a:t>1930 - 1931 Town Car</a:t>
            </a:r>
            <a:endParaRPr lang="en-US" sz="4000" dirty="0">
              <a:ln w="12700">
                <a:solidFill>
                  <a:schemeClr val="tx1"/>
                </a:solidFill>
              </a:ln>
              <a:solidFill>
                <a:srgbClr val="FF0000"/>
              </a:solidFill>
              <a:latin typeface="Basic Sans Heavy SF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3733800"/>
            <a:ext cx="836506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Basic Sans Heavy SF" pitchFamily="34" charset="0"/>
              </a:rPr>
              <a:t>The rarest of the rare.</a:t>
            </a:r>
          </a:p>
          <a:p>
            <a:r>
              <a:rPr lang="en-US" sz="3200" dirty="0" smtClean="0">
                <a:latin typeface="Basic Sans Heavy SF" pitchFamily="34" charset="0"/>
              </a:rPr>
              <a:t>Only 63 1930’s were manufactured. </a:t>
            </a:r>
          </a:p>
          <a:p>
            <a:r>
              <a:rPr lang="en-US" sz="3200" dirty="0" smtClean="0">
                <a:latin typeface="Basic Sans Heavy SF" pitchFamily="34" charset="0"/>
              </a:rPr>
              <a:t>No 1931 cars were produced.</a:t>
            </a:r>
            <a:r>
              <a:rPr lang="en-US" sz="3200" dirty="0">
                <a:latin typeface="Basic Sans Heavy SF" pitchFamily="34" charset="0"/>
              </a:rPr>
              <a:t> </a:t>
            </a:r>
            <a:endParaRPr lang="en-US" sz="3200" dirty="0" smtClean="0">
              <a:latin typeface="Basic Sans Heavy SF" pitchFamily="34" charset="0"/>
            </a:endParaRPr>
          </a:p>
          <a:p>
            <a:endParaRPr lang="en-US" sz="3200" dirty="0" smtClean="0">
              <a:latin typeface="Basic Sans Heavy SF" pitchFamily="34" charset="0"/>
            </a:endParaRPr>
          </a:p>
          <a:p>
            <a:r>
              <a:rPr lang="en-US" sz="3200" dirty="0" smtClean="0">
                <a:latin typeface="Basic Sans Heavy SF" pitchFamily="34" charset="0"/>
              </a:rPr>
              <a:t>Current </a:t>
            </a:r>
            <a:r>
              <a:rPr lang="en-US" sz="3200" dirty="0">
                <a:latin typeface="Basic Sans Heavy SF" pitchFamily="34" charset="0"/>
              </a:rPr>
              <a:t>Est. Price:  No pricing guide available</a:t>
            </a:r>
          </a:p>
          <a:p>
            <a:endParaRPr lang="en-US" sz="3200" dirty="0" smtClean="0">
              <a:latin typeface="Basic Sans Heavy SF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2722305"/>
            <a:ext cx="2667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Basic Sans Heavy SF" pitchFamily="34" charset="0"/>
              </a:rPr>
              <a:t>New -   $1200</a:t>
            </a:r>
          </a:p>
        </p:txBody>
      </p:sp>
      <p:pic>
        <p:nvPicPr>
          <p:cNvPr id="22530" name="Picture 2" descr="D:\Documents\Model A\What's My Model A worth\1930 Town Ca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6624" y="452320"/>
            <a:ext cx="4884895" cy="3205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62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3333" y="257017"/>
            <a:ext cx="3581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Basic Sans Heavy SF" pitchFamily="34" charset="0"/>
              </a:rPr>
              <a:t>1930 - 1931</a:t>
            </a:r>
          </a:p>
          <a:p>
            <a:r>
              <a:rPr lang="en-US" sz="4000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Basic Sans Heavy SF" pitchFamily="34" charset="0"/>
              </a:rPr>
              <a:t>Roadster</a:t>
            </a:r>
            <a:endParaRPr lang="en-US" sz="4000" dirty="0">
              <a:ln w="12700">
                <a:solidFill>
                  <a:schemeClr val="tx1"/>
                </a:solidFill>
              </a:ln>
              <a:solidFill>
                <a:srgbClr val="FF0000"/>
              </a:solidFill>
              <a:latin typeface="Basic Sans Heavy SF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3333" y="3886200"/>
            <a:ext cx="3310467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Basic Sans Heavy SF" pitchFamily="34" charset="0"/>
              </a:rPr>
              <a:t>Standard</a:t>
            </a:r>
          </a:p>
          <a:p>
            <a:r>
              <a:rPr lang="en-US" sz="2400" dirty="0" smtClean="0">
                <a:latin typeface="Basic Sans Heavy SF" pitchFamily="34" charset="0"/>
              </a:rPr>
              <a:t>New -   $450 to 430</a:t>
            </a:r>
          </a:p>
          <a:p>
            <a:r>
              <a:rPr lang="en-US" sz="2400" dirty="0" smtClean="0">
                <a:latin typeface="Basic Sans Heavy SF" pitchFamily="34" charset="0"/>
              </a:rPr>
              <a:t>Current Est. Price:</a:t>
            </a:r>
          </a:p>
          <a:p>
            <a:r>
              <a:rPr lang="en-US" sz="2400" dirty="0" smtClean="0">
                <a:latin typeface="Basic Sans Heavy SF" pitchFamily="34" charset="0"/>
              </a:rPr>
              <a:t>  </a:t>
            </a:r>
            <a:r>
              <a:rPr lang="en-US" sz="2400" dirty="0" smtClean="0">
                <a:solidFill>
                  <a:srgbClr val="0070C0"/>
                </a:solidFill>
                <a:latin typeface="Basic Sans Heavy SF" pitchFamily="34" charset="0"/>
              </a:rPr>
              <a:t>Low -       10K to12K </a:t>
            </a:r>
          </a:p>
          <a:p>
            <a:r>
              <a:rPr lang="en-US" sz="2400" dirty="0" smtClean="0">
                <a:solidFill>
                  <a:srgbClr val="0070C0"/>
                </a:solidFill>
                <a:latin typeface="Basic Sans Heavy SF" pitchFamily="34" charset="0"/>
              </a:rPr>
              <a:t>  Medium - 12K to 18K</a:t>
            </a:r>
          </a:p>
          <a:p>
            <a:r>
              <a:rPr lang="en-US" sz="2400" dirty="0" smtClean="0">
                <a:solidFill>
                  <a:srgbClr val="0070C0"/>
                </a:solidFill>
                <a:latin typeface="Basic Sans Heavy SF" pitchFamily="34" charset="0"/>
              </a:rPr>
              <a:t>  High -      18K to 25K</a:t>
            </a:r>
          </a:p>
          <a:p>
            <a:endParaRPr lang="en-US" sz="1400" dirty="0" smtClean="0">
              <a:latin typeface="Basic Sans Heavy SF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00600" y="3886200"/>
            <a:ext cx="3310467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Basic Sans Heavy SF" pitchFamily="34" charset="0"/>
              </a:rPr>
              <a:t>Deluxe</a:t>
            </a:r>
          </a:p>
          <a:p>
            <a:r>
              <a:rPr lang="en-US" sz="2400" dirty="0" smtClean="0">
                <a:latin typeface="Basic Sans Heavy SF" pitchFamily="34" charset="0"/>
              </a:rPr>
              <a:t>New -   $520 to 475</a:t>
            </a:r>
          </a:p>
          <a:p>
            <a:r>
              <a:rPr lang="en-US" sz="2400" dirty="0" smtClean="0">
                <a:latin typeface="Basic Sans Heavy SF" pitchFamily="34" charset="0"/>
              </a:rPr>
              <a:t>Current Est. Price:</a:t>
            </a:r>
          </a:p>
          <a:p>
            <a:r>
              <a:rPr lang="en-US" sz="2400" dirty="0" smtClean="0">
                <a:latin typeface="Basic Sans Heavy SF" pitchFamily="34" charset="0"/>
              </a:rPr>
              <a:t>  </a:t>
            </a:r>
            <a:r>
              <a:rPr lang="en-US" sz="2400" dirty="0" smtClean="0">
                <a:solidFill>
                  <a:srgbClr val="0070C0"/>
                </a:solidFill>
                <a:latin typeface="Basic Sans Heavy SF" pitchFamily="34" charset="0"/>
              </a:rPr>
              <a:t>Low -       10K to 12K </a:t>
            </a:r>
          </a:p>
          <a:p>
            <a:r>
              <a:rPr lang="en-US" sz="2400" dirty="0" smtClean="0">
                <a:solidFill>
                  <a:srgbClr val="0070C0"/>
                </a:solidFill>
                <a:latin typeface="Basic Sans Heavy SF" pitchFamily="34" charset="0"/>
              </a:rPr>
              <a:t>  Medium - 12K to 18K</a:t>
            </a:r>
          </a:p>
          <a:p>
            <a:r>
              <a:rPr lang="en-US" sz="2400" dirty="0" smtClean="0">
                <a:solidFill>
                  <a:srgbClr val="0070C0"/>
                </a:solidFill>
                <a:latin typeface="Basic Sans Heavy SF" pitchFamily="34" charset="0"/>
              </a:rPr>
              <a:t>  High -      18K to 25K</a:t>
            </a:r>
          </a:p>
          <a:p>
            <a:endParaRPr lang="en-US" sz="1400" dirty="0" smtClean="0">
              <a:latin typeface="Basic Sans Heavy SF" pitchFamily="34" charset="0"/>
            </a:endParaRPr>
          </a:p>
        </p:txBody>
      </p:sp>
      <p:pic>
        <p:nvPicPr>
          <p:cNvPr id="9218" name="Picture 2" descr="D:\Documents\Model A\What's My Model A worth\31 Roads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8178" y="509589"/>
            <a:ext cx="4286249" cy="29194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879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3333" y="257017"/>
            <a:ext cx="308186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Basic Sans Heavy SF" pitchFamily="34" charset="0"/>
              </a:rPr>
              <a:t>1930 - 1931</a:t>
            </a:r>
          </a:p>
          <a:p>
            <a:r>
              <a:rPr lang="en-US" sz="4000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Basic Sans Heavy SF" pitchFamily="34" charset="0"/>
              </a:rPr>
              <a:t>Roadster Pickup</a:t>
            </a:r>
            <a:endParaRPr lang="en-US" sz="4000" dirty="0">
              <a:ln w="12700">
                <a:solidFill>
                  <a:schemeClr val="tx1"/>
                </a:solidFill>
              </a:ln>
              <a:solidFill>
                <a:srgbClr val="FF0000"/>
              </a:solidFill>
              <a:latin typeface="Basic Sans Heavy SF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3333" y="2133600"/>
            <a:ext cx="8365067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 smtClean="0">
              <a:latin typeface="Basic Sans Heavy SF" pitchFamily="34" charset="0"/>
            </a:endParaRPr>
          </a:p>
          <a:p>
            <a:endParaRPr lang="en-US" sz="3200" dirty="0" smtClean="0">
              <a:latin typeface="Basic Sans Heavy SF" pitchFamily="34" charset="0"/>
            </a:endParaRPr>
          </a:p>
          <a:p>
            <a:r>
              <a:rPr lang="en-US" sz="3200" dirty="0" smtClean="0">
                <a:latin typeface="Basic Sans Heavy SF" pitchFamily="34" charset="0"/>
              </a:rPr>
              <a:t>New -   $495 to 500</a:t>
            </a:r>
          </a:p>
          <a:p>
            <a:r>
              <a:rPr lang="en-US" sz="3200" dirty="0" smtClean="0">
                <a:latin typeface="Basic Sans Heavy SF" pitchFamily="34" charset="0"/>
              </a:rPr>
              <a:t>Current Est. Price:</a:t>
            </a:r>
          </a:p>
          <a:p>
            <a:r>
              <a:rPr lang="en-US" sz="3200" dirty="0" smtClean="0">
                <a:latin typeface="Basic Sans Heavy SF" pitchFamily="34" charset="0"/>
              </a:rPr>
              <a:t>  </a:t>
            </a:r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Low -         8K to !0K </a:t>
            </a:r>
          </a:p>
          <a:p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  Medium – 10K to 15K</a:t>
            </a:r>
          </a:p>
          <a:p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  High -       15K to 22K</a:t>
            </a:r>
          </a:p>
          <a:p>
            <a:endParaRPr lang="en-US" sz="3200" dirty="0" smtClean="0">
              <a:solidFill>
                <a:srgbClr val="0070C0"/>
              </a:solidFill>
              <a:latin typeface="Basic Sans Heavy SF" pitchFamily="34" charset="0"/>
            </a:endParaRPr>
          </a:p>
          <a:p>
            <a:r>
              <a:rPr lang="en-US" sz="2400" dirty="0" smtClean="0">
                <a:latin typeface="Basic Sans Heavy SF" pitchFamily="34" charset="0"/>
              </a:rPr>
              <a:t>Add 1.5K to 2.5K for late 1931 Wide-Bed</a:t>
            </a:r>
          </a:p>
          <a:p>
            <a:endParaRPr lang="en-US" sz="1400" dirty="0" smtClean="0">
              <a:latin typeface="Basic Sans Heavy SF" pitchFamily="34" charset="0"/>
            </a:endParaRPr>
          </a:p>
        </p:txBody>
      </p:sp>
      <p:pic>
        <p:nvPicPr>
          <p:cNvPr id="16386" name="Picture 2" descr="D:\Documents\Model A\What's My Model A worth\1931 76-B Open Cab Picku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60790"/>
            <a:ext cx="4749800" cy="27417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2333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33571"/>
            <a:ext cx="3810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Basic Sans Heavy SF" pitchFamily="34" charset="0"/>
              </a:rPr>
              <a:t>1930 - 1931 </a:t>
            </a:r>
          </a:p>
          <a:p>
            <a:r>
              <a:rPr lang="en-US" sz="4000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Basic Sans Heavy SF" pitchFamily="34" charset="0"/>
              </a:rPr>
              <a:t>Phaeton</a:t>
            </a:r>
          </a:p>
          <a:p>
            <a:r>
              <a:rPr lang="en-US" sz="4000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Basic Sans Heavy SF" pitchFamily="34" charset="0"/>
              </a:rPr>
              <a:t>Standard 4 Door</a:t>
            </a:r>
            <a:endParaRPr lang="en-US" sz="4000" dirty="0">
              <a:ln w="12700">
                <a:solidFill>
                  <a:schemeClr val="tx1"/>
                </a:solidFill>
              </a:ln>
              <a:solidFill>
                <a:srgbClr val="FF0000"/>
              </a:solidFill>
              <a:latin typeface="Basic Sans Heavy SF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1059" y="3388860"/>
            <a:ext cx="4182533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Basic Sans Heavy SF" pitchFamily="34" charset="0"/>
              </a:rPr>
              <a:t>New -   $440 to 435</a:t>
            </a:r>
          </a:p>
          <a:p>
            <a:r>
              <a:rPr lang="en-US" sz="3200" dirty="0" smtClean="0">
                <a:latin typeface="Basic Sans Heavy SF" pitchFamily="34" charset="0"/>
              </a:rPr>
              <a:t>Current Est. Price:</a:t>
            </a:r>
          </a:p>
          <a:p>
            <a:r>
              <a:rPr lang="en-US" sz="3200" dirty="0" smtClean="0">
                <a:latin typeface="Basic Sans Heavy SF" pitchFamily="34" charset="0"/>
              </a:rPr>
              <a:t>  </a:t>
            </a:r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Low -       8K to 10K </a:t>
            </a:r>
          </a:p>
          <a:p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  Medium - 10K to 15K</a:t>
            </a:r>
          </a:p>
          <a:p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  High -      15K to 20K</a:t>
            </a:r>
          </a:p>
          <a:p>
            <a:endParaRPr lang="en-US" sz="1400" dirty="0" smtClean="0">
              <a:latin typeface="Basic Sans Heavy SF" pitchFamily="34" charset="0"/>
            </a:endParaRPr>
          </a:p>
        </p:txBody>
      </p:sp>
      <p:pic>
        <p:nvPicPr>
          <p:cNvPr id="20482" name="Picture 2" descr="D:\Documents\Model A\What's My Model A worth\1931 Standard Phaet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982" y="381000"/>
            <a:ext cx="4410316" cy="30043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1336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33571"/>
            <a:ext cx="3886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Basic Sans Heavy SF" pitchFamily="34" charset="0"/>
              </a:rPr>
              <a:t>1930 - 1931 </a:t>
            </a:r>
          </a:p>
          <a:p>
            <a:r>
              <a:rPr lang="en-US" sz="4000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Basic Sans Heavy SF" pitchFamily="34" charset="0"/>
              </a:rPr>
              <a:t>Phaeton</a:t>
            </a:r>
          </a:p>
          <a:p>
            <a:r>
              <a:rPr lang="en-US" sz="4000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Basic Sans Heavy SF" pitchFamily="34" charset="0"/>
              </a:rPr>
              <a:t>Deluxe 2 Door</a:t>
            </a:r>
            <a:endParaRPr lang="en-US" sz="4000" dirty="0">
              <a:ln w="12700">
                <a:solidFill>
                  <a:schemeClr val="tx1"/>
                </a:solidFill>
              </a:ln>
              <a:solidFill>
                <a:srgbClr val="FF0000"/>
              </a:solidFill>
              <a:latin typeface="Basic Sans Heavy SF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3333" y="2971800"/>
            <a:ext cx="4182533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Basic Sans Heavy SF" pitchFamily="34" charset="0"/>
              </a:rPr>
              <a:t>New -   $625 to 580</a:t>
            </a:r>
          </a:p>
          <a:p>
            <a:r>
              <a:rPr lang="en-US" sz="3200" dirty="0" smtClean="0">
                <a:latin typeface="Basic Sans Heavy SF" pitchFamily="34" charset="0"/>
              </a:rPr>
              <a:t>Current Est. Price:</a:t>
            </a:r>
          </a:p>
          <a:p>
            <a:r>
              <a:rPr lang="en-US" sz="3200" dirty="0" smtClean="0">
                <a:latin typeface="Basic Sans Heavy SF" pitchFamily="34" charset="0"/>
              </a:rPr>
              <a:t>  </a:t>
            </a:r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Low -       15K</a:t>
            </a:r>
          </a:p>
          <a:p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  Medium - 15K to 35K</a:t>
            </a:r>
          </a:p>
          <a:p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  High -      35K to 45K</a:t>
            </a:r>
          </a:p>
          <a:p>
            <a:endParaRPr lang="en-US" sz="1400" dirty="0" smtClean="0">
              <a:latin typeface="Basic Sans Heavy SF" pitchFamily="34" charset="0"/>
            </a:endParaRPr>
          </a:p>
        </p:txBody>
      </p:sp>
      <p:pic>
        <p:nvPicPr>
          <p:cNvPr id="8194" name="Picture 2" descr="D:\Documents\Model A\What's My Model A worth\31 deluxe Phaet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652" y="381000"/>
            <a:ext cx="3763848" cy="2819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3546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3332" y="257017"/>
            <a:ext cx="53678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Basic Sans Heavy SF" pitchFamily="34" charset="0"/>
              </a:rPr>
              <a:t>1930 – 1931</a:t>
            </a:r>
          </a:p>
          <a:p>
            <a:r>
              <a:rPr lang="en-US" sz="4000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Basic Sans Heavy SF" pitchFamily="34" charset="0"/>
              </a:rPr>
              <a:t>Sedan</a:t>
            </a:r>
            <a:endParaRPr lang="en-US" sz="4000" dirty="0">
              <a:ln w="12700">
                <a:solidFill>
                  <a:schemeClr val="tx1"/>
                </a:solidFill>
              </a:ln>
              <a:solidFill>
                <a:srgbClr val="FF0000"/>
              </a:solidFill>
              <a:latin typeface="Basic Sans Heavy SF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6101" y="1752600"/>
            <a:ext cx="8339669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Basic Sans Heavy SF" pitchFamily="34" charset="0"/>
              </a:rPr>
              <a:t>Straight Window</a:t>
            </a:r>
          </a:p>
          <a:p>
            <a:r>
              <a:rPr lang="en-US" sz="2800" dirty="0" smtClean="0">
                <a:latin typeface="Basic Sans Heavy SF" pitchFamily="34" charset="0"/>
              </a:rPr>
              <a:t>  Standard Sedan</a:t>
            </a:r>
          </a:p>
          <a:p>
            <a:r>
              <a:rPr lang="en-US" sz="2800" dirty="0" smtClean="0">
                <a:latin typeface="Basic Sans Heavy SF" pitchFamily="34" charset="0"/>
              </a:rPr>
              <a:t>  </a:t>
            </a:r>
            <a:r>
              <a:rPr lang="en-US" sz="2800" dirty="0" err="1">
                <a:latin typeface="Basic Sans Heavy SF" pitchFamily="34" charset="0"/>
              </a:rPr>
              <a:t>Fordor</a:t>
            </a:r>
            <a:r>
              <a:rPr lang="en-US" sz="2800" dirty="0">
                <a:latin typeface="Basic Sans Heavy SF" pitchFamily="34" charset="0"/>
              </a:rPr>
              <a:t> Sedan </a:t>
            </a:r>
            <a:endParaRPr lang="en-US" sz="2800" dirty="0" smtClean="0">
              <a:latin typeface="Basic Sans Heavy SF" pitchFamily="34" charset="0"/>
            </a:endParaRPr>
          </a:p>
          <a:p>
            <a:r>
              <a:rPr lang="en-US" sz="2800" dirty="0" smtClean="0">
                <a:latin typeface="Basic Sans Heavy SF" pitchFamily="34" charset="0"/>
              </a:rPr>
              <a:t>  Town Sedan</a:t>
            </a:r>
          </a:p>
          <a:p>
            <a:r>
              <a:rPr lang="en-US" sz="2800" dirty="0" smtClean="0">
                <a:latin typeface="Basic Sans Heavy SF" pitchFamily="34" charset="0"/>
              </a:rPr>
              <a:t>     </a:t>
            </a:r>
          </a:p>
          <a:p>
            <a:r>
              <a:rPr lang="en-US" sz="2800" dirty="0" smtClean="0">
                <a:latin typeface="Basic Sans Heavy SF" pitchFamily="34" charset="0"/>
              </a:rPr>
              <a:t>New -   $640 to 630</a:t>
            </a:r>
          </a:p>
          <a:p>
            <a:r>
              <a:rPr lang="en-US" sz="2800" dirty="0" smtClean="0">
                <a:latin typeface="Basic Sans Heavy SF" pitchFamily="34" charset="0"/>
              </a:rPr>
              <a:t>Current Est. Price:</a:t>
            </a:r>
          </a:p>
          <a:p>
            <a:r>
              <a:rPr lang="en-US" sz="2800" dirty="0" smtClean="0">
                <a:latin typeface="Basic Sans Heavy SF" pitchFamily="34" charset="0"/>
              </a:rPr>
              <a:t>  </a:t>
            </a:r>
            <a:r>
              <a:rPr lang="en-US" sz="2800" dirty="0" smtClean="0">
                <a:solidFill>
                  <a:srgbClr val="0070C0"/>
                </a:solidFill>
                <a:latin typeface="Basic Sans Heavy SF" pitchFamily="34" charset="0"/>
              </a:rPr>
              <a:t>Low -       10K</a:t>
            </a:r>
          </a:p>
          <a:p>
            <a:r>
              <a:rPr lang="en-US" sz="2800" dirty="0" smtClean="0">
                <a:solidFill>
                  <a:srgbClr val="0070C0"/>
                </a:solidFill>
                <a:latin typeface="Basic Sans Heavy SF" pitchFamily="34" charset="0"/>
              </a:rPr>
              <a:t>  Medium - 10K to 18K</a:t>
            </a:r>
          </a:p>
          <a:p>
            <a:r>
              <a:rPr lang="en-US" sz="2800" dirty="0" smtClean="0">
                <a:solidFill>
                  <a:srgbClr val="0070C0"/>
                </a:solidFill>
                <a:latin typeface="Basic Sans Heavy SF" pitchFamily="34" charset="0"/>
              </a:rPr>
              <a:t>  High -      18K to 22K</a:t>
            </a:r>
          </a:p>
          <a:p>
            <a:endParaRPr lang="en-US" sz="1400" dirty="0" smtClean="0">
              <a:latin typeface="Basic Sans Heavy SF" pitchFamily="34" charset="0"/>
            </a:endParaRPr>
          </a:p>
        </p:txBody>
      </p:sp>
      <p:pic>
        <p:nvPicPr>
          <p:cNvPr id="14338" name="Picture 2" descr="D:\Documents\Model A\What's My Model A worth\1930 Town Sedan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28" r="6441"/>
          <a:stretch/>
        </p:blipFill>
        <p:spPr bwMode="auto">
          <a:xfrm>
            <a:off x="4575936" y="363383"/>
            <a:ext cx="4103830" cy="23036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018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533400"/>
            <a:ext cx="4721611" cy="2667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25304" y="2514600"/>
            <a:ext cx="3822896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Basic Sans Heavy SF" pitchFamily="34" charset="0"/>
              </a:rPr>
              <a:t>Straight Window</a:t>
            </a:r>
          </a:p>
          <a:p>
            <a:r>
              <a:rPr lang="en-US" sz="2800" dirty="0" smtClean="0">
                <a:latin typeface="Basic Sans Heavy SF" pitchFamily="34" charset="0"/>
              </a:rPr>
              <a:t>  </a:t>
            </a:r>
            <a:r>
              <a:rPr lang="en-US" sz="2800" dirty="0" err="1" smtClean="0">
                <a:latin typeface="Basic Sans Heavy SF" pitchFamily="34" charset="0"/>
              </a:rPr>
              <a:t>Fordor</a:t>
            </a:r>
            <a:r>
              <a:rPr lang="en-US" sz="2800" dirty="0" smtClean="0">
                <a:latin typeface="Basic Sans Heavy SF" pitchFamily="34" charset="0"/>
              </a:rPr>
              <a:t> Deluxe </a:t>
            </a:r>
          </a:p>
          <a:p>
            <a:r>
              <a:rPr lang="en-US" sz="2800" dirty="0">
                <a:latin typeface="Basic Sans Heavy SF" pitchFamily="34" charset="0"/>
              </a:rPr>
              <a:t> </a:t>
            </a:r>
            <a:r>
              <a:rPr lang="en-US" sz="2800" dirty="0" smtClean="0">
                <a:latin typeface="Basic Sans Heavy SF" pitchFamily="34" charset="0"/>
              </a:rPr>
              <a:t> 2 Window</a:t>
            </a:r>
          </a:p>
          <a:p>
            <a:endParaRPr lang="en-US" sz="2800" dirty="0" smtClean="0">
              <a:latin typeface="Basic Sans Heavy SF" pitchFamily="34" charset="0"/>
            </a:endParaRPr>
          </a:p>
          <a:p>
            <a:r>
              <a:rPr lang="en-US" sz="2800" dirty="0" smtClean="0">
                <a:latin typeface="Basic Sans Heavy SF" pitchFamily="34" charset="0"/>
              </a:rPr>
              <a:t>New -   640 to-630</a:t>
            </a:r>
          </a:p>
          <a:p>
            <a:r>
              <a:rPr lang="en-US" sz="2800" dirty="0" smtClean="0">
                <a:latin typeface="Basic Sans Heavy SF" pitchFamily="34" charset="0"/>
              </a:rPr>
              <a:t>Current Est. Price:</a:t>
            </a:r>
          </a:p>
          <a:p>
            <a:r>
              <a:rPr lang="en-US" sz="2800" dirty="0" smtClean="0">
                <a:latin typeface="Basic Sans Heavy SF" pitchFamily="34" charset="0"/>
              </a:rPr>
              <a:t>  </a:t>
            </a:r>
            <a:r>
              <a:rPr lang="en-US" sz="2800" dirty="0" smtClean="0">
                <a:solidFill>
                  <a:srgbClr val="0070C0"/>
                </a:solidFill>
                <a:latin typeface="Basic Sans Heavy SF" pitchFamily="34" charset="0"/>
              </a:rPr>
              <a:t>Low -       10K</a:t>
            </a:r>
          </a:p>
          <a:p>
            <a:r>
              <a:rPr lang="en-US" sz="2800" dirty="0" smtClean="0">
                <a:solidFill>
                  <a:srgbClr val="0070C0"/>
                </a:solidFill>
                <a:latin typeface="Basic Sans Heavy SF" pitchFamily="34" charset="0"/>
              </a:rPr>
              <a:t>  Medium - 10K to 18K</a:t>
            </a:r>
          </a:p>
          <a:p>
            <a:r>
              <a:rPr lang="en-US" sz="2800" dirty="0" smtClean="0">
                <a:solidFill>
                  <a:srgbClr val="0070C0"/>
                </a:solidFill>
                <a:latin typeface="Basic Sans Heavy SF" pitchFamily="34" charset="0"/>
              </a:rPr>
              <a:t>  High -      18K to 25K</a:t>
            </a:r>
          </a:p>
          <a:p>
            <a:endParaRPr lang="en-US" sz="1400" dirty="0" smtClean="0">
              <a:latin typeface="Basic Sans Heavy SF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25305" y="533400"/>
            <a:ext cx="284417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Basic Sans Heavy SF" pitchFamily="34" charset="0"/>
              </a:rPr>
              <a:t>1930 – 1931</a:t>
            </a:r>
          </a:p>
          <a:p>
            <a:r>
              <a:rPr lang="en-US" sz="4000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Basic Sans Heavy SF" pitchFamily="34" charset="0"/>
              </a:rPr>
              <a:t>Sedan</a:t>
            </a:r>
            <a:endParaRPr lang="en-US" sz="4000" dirty="0">
              <a:ln w="12700">
                <a:solidFill>
                  <a:schemeClr val="tx1"/>
                </a:solidFill>
              </a:ln>
              <a:solidFill>
                <a:srgbClr val="FF0000"/>
              </a:solidFill>
              <a:latin typeface="Basic Sans Heavy SF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14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Documents\Model A\What's My Model A worth\1931 Town Sedan S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014" y="533400"/>
            <a:ext cx="5148372" cy="2971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05747" y="1619487"/>
            <a:ext cx="3005668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Basic Sans Heavy SF" pitchFamily="34" charset="0"/>
              </a:rPr>
              <a:t>Slant Window</a:t>
            </a:r>
          </a:p>
          <a:p>
            <a:endParaRPr lang="en-US" sz="2000" dirty="0" smtClean="0">
              <a:latin typeface="Basic Sans Heavy SF" pitchFamily="34" charset="0"/>
            </a:endParaRPr>
          </a:p>
          <a:p>
            <a:r>
              <a:rPr lang="en-US" sz="2400" dirty="0" smtClean="0">
                <a:latin typeface="Basic Sans Heavy SF" pitchFamily="34" charset="0"/>
              </a:rPr>
              <a:t>Standard</a:t>
            </a:r>
          </a:p>
          <a:p>
            <a:r>
              <a:rPr lang="en-US" sz="2000" dirty="0" smtClean="0">
                <a:latin typeface="Basic Sans Heavy SF" pitchFamily="34" charset="0"/>
              </a:rPr>
              <a:t>New -   600 to 590</a:t>
            </a:r>
          </a:p>
          <a:p>
            <a:r>
              <a:rPr lang="en-US" sz="2000" dirty="0" smtClean="0">
                <a:latin typeface="Basic Sans Heavy SF" pitchFamily="34" charset="0"/>
              </a:rPr>
              <a:t>Current Est. Price:</a:t>
            </a:r>
          </a:p>
          <a:p>
            <a:r>
              <a:rPr lang="en-US" sz="2000" dirty="0" smtClean="0">
                <a:latin typeface="Basic Sans Heavy SF" pitchFamily="34" charset="0"/>
              </a:rPr>
              <a:t>  </a:t>
            </a:r>
            <a:r>
              <a:rPr lang="en-US" sz="2000" dirty="0" smtClean="0">
                <a:solidFill>
                  <a:srgbClr val="0070C0"/>
                </a:solidFill>
                <a:latin typeface="Basic Sans Heavy SF" pitchFamily="34" charset="0"/>
              </a:rPr>
              <a:t>Low -       10K</a:t>
            </a:r>
          </a:p>
          <a:p>
            <a:r>
              <a:rPr lang="en-US" sz="2000" dirty="0" smtClean="0">
                <a:solidFill>
                  <a:srgbClr val="0070C0"/>
                </a:solidFill>
                <a:latin typeface="Basic Sans Heavy SF" pitchFamily="34" charset="0"/>
              </a:rPr>
              <a:t>  Medium - 10K to 18K</a:t>
            </a:r>
          </a:p>
          <a:p>
            <a:r>
              <a:rPr lang="en-US" sz="2000" dirty="0" smtClean="0">
                <a:solidFill>
                  <a:srgbClr val="0070C0"/>
                </a:solidFill>
                <a:latin typeface="Basic Sans Heavy SF" pitchFamily="34" charset="0"/>
              </a:rPr>
              <a:t>  High -      18K to 20K</a:t>
            </a:r>
          </a:p>
          <a:p>
            <a:endParaRPr lang="en-US" sz="1400" dirty="0" smtClean="0">
              <a:latin typeface="Basic Sans Heavy SF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1563" y="4635697"/>
            <a:ext cx="310062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Basic Sans Heavy SF" pitchFamily="34" charset="0"/>
              </a:rPr>
              <a:t>Town Sedan</a:t>
            </a:r>
          </a:p>
          <a:p>
            <a:r>
              <a:rPr lang="en-US" sz="2000" dirty="0" smtClean="0">
                <a:latin typeface="Basic Sans Heavy SF" pitchFamily="34" charset="0"/>
              </a:rPr>
              <a:t>New -   630</a:t>
            </a:r>
          </a:p>
          <a:p>
            <a:r>
              <a:rPr lang="en-US" sz="2000" dirty="0" smtClean="0">
                <a:latin typeface="Basic Sans Heavy SF" pitchFamily="34" charset="0"/>
              </a:rPr>
              <a:t>Current Est. Price:</a:t>
            </a:r>
          </a:p>
          <a:p>
            <a:r>
              <a:rPr lang="en-US" sz="2000" dirty="0" smtClean="0">
                <a:latin typeface="Basic Sans Heavy SF" pitchFamily="34" charset="0"/>
              </a:rPr>
              <a:t>  </a:t>
            </a:r>
            <a:r>
              <a:rPr lang="en-US" sz="2000" dirty="0" smtClean="0">
                <a:solidFill>
                  <a:srgbClr val="0070C0"/>
                </a:solidFill>
                <a:latin typeface="Basic Sans Heavy SF" pitchFamily="34" charset="0"/>
              </a:rPr>
              <a:t>Low -       10K</a:t>
            </a:r>
          </a:p>
          <a:p>
            <a:r>
              <a:rPr lang="en-US" sz="2000" dirty="0" smtClean="0">
                <a:solidFill>
                  <a:srgbClr val="0070C0"/>
                </a:solidFill>
                <a:latin typeface="Basic Sans Heavy SF" pitchFamily="34" charset="0"/>
              </a:rPr>
              <a:t>  Medium - 10K to 18K</a:t>
            </a:r>
          </a:p>
          <a:p>
            <a:r>
              <a:rPr lang="en-US" sz="2000" dirty="0" smtClean="0">
                <a:solidFill>
                  <a:srgbClr val="0070C0"/>
                </a:solidFill>
                <a:latin typeface="Basic Sans Heavy SF" pitchFamily="34" charset="0"/>
              </a:rPr>
              <a:t>  High -      18K to 20K</a:t>
            </a:r>
            <a:endParaRPr lang="en-US" sz="1400" dirty="0" smtClean="0">
              <a:latin typeface="Basic Sans Heavy SF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3332" y="257017"/>
            <a:ext cx="46820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Basic Sans Heavy SF" pitchFamily="34" charset="0"/>
              </a:rPr>
              <a:t>1930 – 1931</a:t>
            </a:r>
          </a:p>
          <a:p>
            <a:r>
              <a:rPr lang="en-US" sz="4000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Basic Sans Heavy SF" pitchFamily="34" charset="0"/>
              </a:rPr>
              <a:t>Sedan</a:t>
            </a:r>
            <a:endParaRPr lang="en-US" sz="4000" dirty="0">
              <a:ln w="12700">
                <a:solidFill>
                  <a:schemeClr val="tx1"/>
                </a:solidFill>
              </a:ln>
              <a:solidFill>
                <a:srgbClr val="FF0000"/>
              </a:solidFill>
              <a:latin typeface="Basic Sans Heavy SF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86200" y="4693718"/>
            <a:ext cx="4572000" cy="200054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 smtClean="0">
                <a:latin typeface="Basic Sans Heavy SF" pitchFamily="34" charset="0"/>
              </a:rPr>
              <a:t>Deluxe 2 Window</a:t>
            </a:r>
          </a:p>
          <a:p>
            <a:r>
              <a:rPr lang="en-US" sz="2000" dirty="0" smtClean="0">
                <a:latin typeface="Basic Sans Heavy SF" pitchFamily="34" charset="0"/>
              </a:rPr>
              <a:t>New </a:t>
            </a:r>
            <a:r>
              <a:rPr lang="en-US" sz="2000" dirty="0">
                <a:latin typeface="Basic Sans Heavy SF" pitchFamily="34" charset="0"/>
              </a:rPr>
              <a:t>-   640 to-630</a:t>
            </a:r>
          </a:p>
          <a:p>
            <a:r>
              <a:rPr lang="en-US" sz="2000" dirty="0">
                <a:latin typeface="Basic Sans Heavy SF" pitchFamily="34" charset="0"/>
              </a:rPr>
              <a:t>Current Est. Price:</a:t>
            </a:r>
          </a:p>
          <a:p>
            <a:r>
              <a:rPr lang="en-US" sz="2000" dirty="0">
                <a:latin typeface="Basic Sans Heavy SF" pitchFamily="34" charset="0"/>
              </a:rPr>
              <a:t>  </a:t>
            </a:r>
            <a:r>
              <a:rPr lang="en-US" sz="2000" dirty="0">
                <a:solidFill>
                  <a:srgbClr val="0070C0"/>
                </a:solidFill>
                <a:latin typeface="Basic Sans Heavy SF" pitchFamily="34" charset="0"/>
              </a:rPr>
              <a:t>Low -       10K</a:t>
            </a:r>
          </a:p>
          <a:p>
            <a:r>
              <a:rPr lang="en-US" sz="2000" dirty="0">
                <a:solidFill>
                  <a:srgbClr val="0070C0"/>
                </a:solidFill>
                <a:latin typeface="Basic Sans Heavy SF" pitchFamily="34" charset="0"/>
              </a:rPr>
              <a:t>  Medium - 10K to </a:t>
            </a:r>
            <a:r>
              <a:rPr lang="en-US" sz="2000" dirty="0" smtClean="0">
                <a:solidFill>
                  <a:srgbClr val="0070C0"/>
                </a:solidFill>
                <a:latin typeface="Basic Sans Heavy SF" pitchFamily="34" charset="0"/>
              </a:rPr>
              <a:t>25K</a:t>
            </a:r>
            <a:endParaRPr lang="en-US" sz="2000" dirty="0">
              <a:solidFill>
                <a:srgbClr val="0070C0"/>
              </a:solidFill>
              <a:latin typeface="Basic Sans Heavy SF" pitchFamily="34" charset="0"/>
            </a:endParaRPr>
          </a:p>
          <a:p>
            <a:r>
              <a:rPr lang="en-US" sz="2000" dirty="0">
                <a:solidFill>
                  <a:srgbClr val="0070C0"/>
                </a:solidFill>
                <a:latin typeface="Basic Sans Heavy SF" pitchFamily="34" charset="0"/>
              </a:rPr>
              <a:t>  High -      </a:t>
            </a:r>
            <a:r>
              <a:rPr lang="en-US" sz="2000" dirty="0" smtClean="0">
                <a:solidFill>
                  <a:srgbClr val="0070C0"/>
                </a:solidFill>
                <a:latin typeface="Basic Sans Heavy SF" pitchFamily="34" charset="0"/>
              </a:rPr>
              <a:t>25K </a:t>
            </a:r>
            <a:r>
              <a:rPr lang="en-US" sz="2000" dirty="0">
                <a:solidFill>
                  <a:srgbClr val="0070C0"/>
                </a:solidFill>
                <a:latin typeface="Basic Sans Heavy SF" pitchFamily="34" charset="0"/>
              </a:rPr>
              <a:t>to </a:t>
            </a:r>
            <a:r>
              <a:rPr lang="en-US" sz="2000" dirty="0" smtClean="0">
                <a:solidFill>
                  <a:srgbClr val="0070C0"/>
                </a:solidFill>
                <a:latin typeface="Basic Sans Heavy SF" pitchFamily="34" charset="0"/>
              </a:rPr>
              <a:t>35K</a:t>
            </a:r>
            <a:endParaRPr lang="en-US" sz="2000" dirty="0">
              <a:solidFill>
                <a:srgbClr val="0070C0"/>
              </a:solidFill>
              <a:latin typeface="Basic Sans Heavy SF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296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3333" y="257017"/>
            <a:ext cx="32342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Basic Sans Heavy SF" pitchFamily="34" charset="0"/>
              </a:rPr>
              <a:t>1930 - 1931</a:t>
            </a:r>
          </a:p>
          <a:p>
            <a:r>
              <a:rPr lang="en-US" sz="4000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Basic Sans Heavy SF" pitchFamily="34" charset="0"/>
              </a:rPr>
              <a:t>Station Wagon</a:t>
            </a:r>
            <a:endParaRPr lang="en-US" sz="4000" dirty="0">
              <a:ln w="12700">
                <a:solidFill>
                  <a:schemeClr val="tx1"/>
                </a:solidFill>
              </a:ln>
              <a:solidFill>
                <a:srgbClr val="FF0000"/>
              </a:solidFill>
              <a:latin typeface="Basic Sans Heavy SF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3332" y="2620061"/>
            <a:ext cx="836506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 smtClean="0">
              <a:latin typeface="Basic Sans Heavy SF" pitchFamily="34" charset="0"/>
            </a:endParaRPr>
          </a:p>
          <a:p>
            <a:endParaRPr lang="en-US" sz="3200" dirty="0" smtClean="0">
              <a:latin typeface="Basic Sans Heavy SF" pitchFamily="34" charset="0"/>
            </a:endParaRPr>
          </a:p>
          <a:p>
            <a:r>
              <a:rPr lang="en-US" sz="3200" dirty="0" smtClean="0">
                <a:latin typeface="Basic Sans Heavy SF" pitchFamily="34" charset="0"/>
              </a:rPr>
              <a:t>New -   $640 to 625</a:t>
            </a:r>
          </a:p>
          <a:p>
            <a:r>
              <a:rPr lang="en-US" sz="3200" dirty="0" smtClean="0">
                <a:latin typeface="Basic Sans Heavy SF" pitchFamily="34" charset="0"/>
              </a:rPr>
              <a:t>Current Est. Price:</a:t>
            </a:r>
          </a:p>
          <a:p>
            <a:r>
              <a:rPr lang="en-US" sz="3200" dirty="0" smtClean="0">
                <a:latin typeface="Basic Sans Heavy SF" pitchFamily="34" charset="0"/>
              </a:rPr>
              <a:t>  </a:t>
            </a:r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Low -       10K </a:t>
            </a:r>
          </a:p>
          <a:p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  Medium – 10K to 18K</a:t>
            </a:r>
          </a:p>
          <a:p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  High -       18K to 25K</a:t>
            </a:r>
          </a:p>
          <a:p>
            <a:endParaRPr lang="en-US" sz="3200" dirty="0" smtClean="0">
              <a:solidFill>
                <a:srgbClr val="0070C0"/>
              </a:solidFill>
              <a:latin typeface="Basic Sans Heavy SF" pitchFamily="34" charset="0"/>
            </a:endParaRPr>
          </a:p>
          <a:p>
            <a:endParaRPr lang="en-US" sz="1400" dirty="0" smtClean="0">
              <a:latin typeface="Basic Sans Heavy SF" pitchFamily="34" charset="0"/>
            </a:endParaRPr>
          </a:p>
        </p:txBody>
      </p:sp>
      <p:pic>
        <p:nvPicPr>
          <p:cNvPr id="17410" name="Picture 2" descr="D:\Documents\Model A\What's My Model A worth\1931 150-B Station Wag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424249"/>
            <a:ext cx="4883150" cy="30840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302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257017"/>
            <a:ext cx="38862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Basic Sans Heavy SF" pitchFamily="34" charset="0"/>
              </a:rPr>
              <a:t>1930 - 1931</a:t>
            </a:r>
          </a:p>
          <a:p>
            <a:r>
              <a:rPr lang="en-US" sz="4000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Basic Sans Heavy SF" pitchFamily="34" charset="0"/>
              </a:rPr>
              <a:t>Cabriolet</a:t>
            </a:r>
          </a:p>
          <a:p>
            <a:r>
              <a:rPr lang="en-US" sz="2800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Basic Sans Heavy SF" pitchFamily="34" charset="0"/>
              </a:rPr>
              <a:t>    Straight Window</a:t>
            </a:r>
          </a:p>
          <a:p>
            <a:r>
              <a:rPr lang="en-US" sz="2800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Basic Sans Heavy SF" pitchFamily="34" charset="0"/>
              </a:rPr>
              <a:t>    Slant Window</a:t>
            </a:r>
            <a:endParaRPr lang="en-US" sz="2800" dirty="0">
              <a:ln w="12700">
                <a:solidFill>
                  <a:schemeClr val="tx1"/>
                </a:solidFill>
              </a:ln>
              <a:solidFill>
                <a:srgbClr val="FF0000"/>
              </a:solidFill>
              <a:latin typeface="Basic Sans Heavy SF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0028" y="3048000"/>
            <a:ext cx="836506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Basic Sans Heavy SF" pitchFamily="34" charset="0"/>
              </a:rPr>
              <a:t>New -   $325 to 630</a:t>
            </a:r>
          </a:p>
          <a:p>
            <a:r>
              <a:rPr lang="en-US" sz="3200" dirty="0" smtClean="0">
                <a:latin typeface="Basic Sans Heavy SF" pitchFamily="34" charset="0"/>
              </a:rPr>
              <a:t>Current Est. Price:</a:t>
            </a:r>
          </a:p>
          <a:p>
            <a:r>
              <a:rPr lang="en-US" sz="3200" dirty="0" smtClean="0">
                <a:latin typeface="Basic Sans Heavy SF" pitchFamily="34" charset="0"/>
              </a:rPr>
              <a:t>  </a:t>
            </a:r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Low -       10K to 12K</a:t>
            </a:r>
          </a:p>
          <a:p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  Medium – 12K to 18K</a:t>
            </a:r>
          </a:p>
          <a:p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  High -       18K to 25K</a:t>
            </a:r>
          </a:p>
          <a:p>
            <a:endParaRPr lang="en-US" sz="3200" dirty="0">
              <a:solidFill>
                <a:srgbClr val="0070C0"/>
              </a:solidFill>
              <a:latin typeface="Basic Sans Heavy SF" pitchFamily="34" charset="0"/>
            </a:endParaRPr>
          </a:p>
          <a:p>
            <a:r>
              <a:rPr lang="en-US" sz="2800" dirty="0" smtClean="0">
                <a:solidFill>
                  <a:srgbClr val="0070C0"/>
                </a:solidFill>
                <a:latin typeface="Basic Sans Heavy SF" pitchFamily="34" charset="0"/>
              </a:rPr>
              <a:t>  Add 3K to 5K for Slant Window</a:t>
            </a:r>
          </a:p>
          <a:p>
            <a:endParaRPr lang="en-US" sz="3200" dirty="0" smtClean="0">
              <a:solidFill>
                <a:srgbClr val="0070C0"/>
              </a:solidFill>
              <a:latin typeface="Basic Sans Heavy SF" pitchFamily="34" charset="0"/>
            </a:endParaRPr>
          </a:p>
          <a:p>
            <a:endParaRPr lang="en-US" sz="1400" dirty="0" smtClean="0">
              <a:latin typeface="Basic Sans Heavy SF" pitchFamily="34" charset="0"/>
            </a:endParaRPr>
          </a:p>
        </p:txBody>
      </p:sp>
      <p:pic>
        <p:nvPicPr>
          <p:cNvPr id="7170" name="Picture 2" descr="D:\Documents\Model A\What's My Model A worth\31 68-C Conv. Cabriolet S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298" y="2965622"/>
            <a:ext cx="4224305" cy="243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D:\Documents\Model A\What's My Model A worth\1931 Conv. Cabriole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821" y="257016"/>
            <a:ext cx="4175075" cy="24099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830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257017"/>
            <a:ext cx="3886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Basic Sans Heavy SF" pitchFamily="34" charset="0"/>
              </a:rPr>
              <a:t>1930 - 1931</a:t>
            </a:r>
          </a:p>
          <a:p>
            <a:r>
              <a:rPr lang="en-US" sz="4000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Basic Sans Heavy SF" pitchFamily="34" charset="0"/>
              </a:rPr>
              <a:t>Tudor Sedan</a:t>
            </a:r>
            <a:endParaRPr lang="en-US" sz="2800" dirty="0">
              <a:ln w="12700">
                <a:solidFill>
                  <a:schemeClr val="tx1"/>
                </a:solidFill>
              </a:ln>
              <a:solidFill>
                <a:srgbClr val="FF0000"/>
              </a:solidFill>
              <a:latin typeface="Basic Sans Heavy SF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575" y="2438400"/>
            <a:ext cx="836506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Basic Sans Heavy SF" pitchFamily="34" charset="0"/>
              </a:rPr>
              <a:t>New -   $495 to 490</a:t>
            </a:r>
          </a:p>
          <a:p>
            <a:r>
              <a:rPr lang="en-US" sz="3200" dirty="0" smtClean="0">
                <a:latin typeface="Basic Sans Heavy SF" pitchFamily="34" charset="0"/>
              </a:rPr>
              <a:t>Current Est. Price:</a:t>
            </a:r>
          </a:p>
          <a:p>
            <a:r>
              <a:rPr lang="en-US" sz="3200" dirty="0" smtClean="0">
                <a:latin typeface="Basic Sans Heavy SF" pitchFamily="34" charset="0"/>
              </a:rPr>
              <a:t>  </a:t>
            </a:r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Low -       8K </a:t>
            </a:r>
          </a:p>
          <a:p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  Medium – 8K to 12K</a:t>
            </a:r>
          </a:p>
          <a:p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  High -       12K to 18K</a:t>
            </a:r>
          </a:p>
          <a:p>
            <a:r>
              <a:rPr lang="en-US" sz="2800" dirty="0" smtClean="0">
                <a:solidFill>
                  <a:srgbClr val="0070C0"/>
                </a:solidFill>
                <a:latin typeface="Basic Sans Heavy SF" pitchFamily="34" charset="0"/>
              </a:rPr>
              <a:t>  </a:t>
            </a:r>
            <a:r>
              <a:rPr lang="en-US" sz="2000" dirty="0" smtClean="0">
                <a:solidFill>
                  <a:srgbClr val="0070C0"/>
                </a:solidFill>
                <a:latin typeface="Basic Sans Heavy SF" pitchFamily="34" charset="0"/>
              </a:rPr>
              <a:t> </a:t>
            </a:r>
          </a:p>
          <a:p>
            <a:r>
              <a:rPr lang="en-US" sz="2800" dirty="0" smtClean="0">
                <a:solidFill>
                  <a:srgbClr val="0070C0"/>
                </a:solidFill>
                <a:latin typeface="Basic Sans Heavy SF" pitchFamily="34" charset="0"/>
              </a:rPr>
              <a:t>  All 1930 to April 31 were Standard</a:t>
            </a:r>
          </a:p>
          <a:p>
            <a:r>
              <a:rPr lang="en-US" sz="2800" dirty="0" smtClean="0">
                <a:solidFill>
                  <a:srgbClr val="0070C0"/>
                </a:solidFill>
                <a:latin typeface="Basic Sans Heavy SF" pitchFamily="34" charset="0"/>
              </a:rPr>
              <a:t>  April 1931 the Deluxe Model was introduced</a:t>
            </a:r>
          </a:p>
          <a:p>
            <a:r>
              <a:rPr lang="en-US" sz="2800" dirty="0" smtClean="0">
                <a:solidFill>
                  <a:srgbClr val="0070C0"/>
                </a:solidFill>
                <a:latin typeface="Basic Sans Heavy SF" pitchFamily="34" charset="0"/>
              </a:rPr>
              <a:t>  Add </a:t>
            </a:r>
            <a:r>
              <a:rPr lang="en-US" sz="2800" dirty="0">
                <a:solidFill>
                  <a:srgbClr val="0070C0"/>
                </a:solidFill>
                <a:latin typeface="Basic Sans Heavy SF" pitchFamily="34" charset="0"/>
              </a:rPr>
              <a:t>1.5K to 3 K for Deluxe Model</a:t>
            </a:r>
          </a:p>
          <a:p>
            <a:endParaRPr lang="en-US" sz="2000" dirty="0" smtClean="0">
              <a:solidFill>
                <a:srgbClr val="0070C0"/>
              </a:solidFill>
              <a:latin typeface="Basic Sans Heavy SF" pitchFamily="34" charset="0"/>
            </a:endParaRPr>
          </a:p>
          <a:p>
            <a:endParaRPr lang="en-US" sz="1400" dirty="0" smtClean="0">
              <a:latin typeface="Basic Sans Heavy SF" pitchFamily="34" charset="0"/>
            </a:endParaRPr>
          </a:p>
        </p:txBody>
      </p:sp>
      <p:pic>
        <p:nvPicPr>
          <p:cNvPr id="6146" name="Picture 2" descr="D:\Documents\Model A\What's My Model A worth\30 Tudor Sedan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8900" y="311127"/>
            <a:ext cx="4470400" cy="3352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0444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3332" y="257017"/>
            <a:ext cx="41825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Basic Sans Heavy SF" pitchFamily="34" charset="0"/>
              </a:rPr>
              <a:t>1930 - 1931</a:t>
            </a:r>
          </a:p>
          <a:p>
            <a:r>
              <a:rPr lang="en-US" sz="4000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Basic Sans Heavy SF" pitchFamily="34" charset="0"/>
              </a:rPr>
              <a:t>Closed Cab</a:t>
            </a:r>
          </a:p>
          <a:p>
            <a:r>
              <a:rPr lang="en-US" sz="4000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Basic Sans Heavy SF" pitchFamily="34" charset="0"/>
              </a:rPr>
              <a:t>Pickup</a:t>
            </a:r>
            <a:endParaRPr lang="en-US" sz="4000" dirty="0">
              <a:ln w="12700">
                <a:solidFill>
                  <a:schemeClr val="tx1"/>
                </a:solidFill>
              </a:ln>
              <a:solidFill>
                <a:srgbClr val="FF0000"/>
              </a:solidFill>
              <a:latin typeface="Basic Sans Heavy SF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3332" y="2895600"/>
            <a:ext cx="836506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Basic Sans Heavy SF" pitchFamily="34" charset="0"/>
              </a:rPr>
              <a:t>New –</a:t>
            </a:r>
          </a:p>
          <a:p>
            <a:r>
              <a:rPr lang="en-US" sz="3200" dirty="0" smtClean="0">
                <a:latin typeface="Basic Sans Heavy SF" pitchFamily="34" charset="0"/>
              </a:rPr>
              <a:t>Current Est. Price:</a:t>
            </a:r>
          </a:p>
          <a:p>
            <a:r>
              <a:rPr lang="en-US" sz="3200" dirty="0" smtClean="0">
                <a:latin typeface="Basic Sans Heavy SF" pitchFamily="34" charset="0"/>
              </a:rPr>
              <a:t>  </a:t>
            </a:r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Low -       7K – 9K</a:t>
            </a:r>
          </a:p>
          <a:p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  Medium - 9K to 14K</a:t>
            </a:r>
          </a:p>
          <a:p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  High -      14K to 18K</a:t>
            </a:r>
          </a:p>
          <a:p>
            <a:r>
              <a:rPr lang="en-US" sz="2000" dirty="0" smtClean="0">
                <a:solidFill>
                  <a:srgbClr val="0070C0"/>
                </a:solidFill>
                <a:latin typeface="Basic Sans Heavy SF" pitchFamily="34" charset="0"/>
              </a:rPr>
              <a:t>Indented fire wall &amp; wide bed after April 1931.  Add 1.5K to 3.0K</a:t>
            </a:r>
          </a:p>
          <a:p>
            <a:r>
              <a:rPr lang="en-US" sz="2000" dirty="0" smtClean="0">
                <a:solidFill>
                  <a:srgbClr val="0070C0"/>
                </a:solidFill>
                <a:latin typeface="Basic Sans Heavy SF" pitchFamily="34" charset="0"/>
              </a:rPr>
              <a:t>Steel roof introduced in June 31.  Add 1.0K to 1.0K</a:t>
            </a:r>
          </a:p>
          <a:p>
            <a:r>
              <a:rPr lang="en-US" sz="2000" dirty="0" smtClean="0">
                <a:solidFill>
                  <a:srgbClr val="0070C0"/>
                </a:solidFill>
                <a:latin typeface="Basic Sans Heavy SF" pitchFamily="34" charset="0"/>
              </a:rPr>
              <a:t>Deluxe model introduced late 1931.  Add 3.5K to 5.0K </a:t>
            </a:r>
          </a:p>
          <a:p>
            <a:endParaRPr lang="en-US" sz="1400" dirty="0" smtClean="0">
              <a:latin typeface="Basic Sans Heavy SF" pitchFamily="34" charset="0"/>
            </a:endParaRPr>
          </a:p>
        </p:txBody>
      </p:sp>
      <p:pic>
        <p:nvPicPr>
          <p:cNvPr id="15362" name="Picture 2" descr="D:\Documents\Model A\What's My Model A worth\1931 66-A Deluxe Pickup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965" b="10212"/>
          <a:stretch/>
        </p:blipFill>
        <p:spPr bwMode="auto">
          <a:xfrm>
            <a:off x="4800601" y="2895600"/>
            <a:ext cx="4038599" cy="22191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10" r="4352"/>
          <a:stretch/>
        </p:blipFill>
        <p:spPr>
          <a:xfrm>
            <a:off x="4800601" y="380999"/>
            <a:ext cx="4006334" cy="23169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7634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257017"/>
            <a:ext cx="3886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Basic Sans Heavy SF" pitchFamily="34" charset="0"/>
              </a:rPr>
              <a:t>1930 - 1931</a:t>
            </a:r>
          </a:p>
          <a:p>
            <a:r>
              <a:rPr lang="en-US" sz="4000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Basic Sans Heavy SF" pitchFamily="34" charset="0"/>
              </a:rPr>
              <a:t>Victoria</a:t>
            </a:r>
            <a:endParaRPr lang="en-US" sz="2800" dirty="0">
              <a:ln w="12700">
                <a:solidFill>
                  <a:schemeClr val="tx1"/>
                </a:solidFill>
              </a:ln>
              <a:solidFill>
                <a:srgbClr val="FF0000"/>
              </a:solidFill>
              <a:latin typeface="Basic Sans Heavy SF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0028" y="2994496"/>
            <a:ext cx="8365067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Basic Sans Heavy SF" pitchFamily="34" charset="0"/>
              </a:rPr>
              <a:t>New -   $580</a:t>
            </a:r>
          </a:p>
          <a:p>
            <a:r>
              <a:rPr lang="en-US" sz="3200" dirty="0" smtClean="0">
                <a:latin typeface="Basic Sans Heavy SF" pitchFamily="34" charset="0"/>
              </a:rPr>
              <a:t>Current Est. Price:</a:t>
            </a:r>
          </a:p>
          <a:p>
            <a:r>
              <a:rPr lang="en-US" sz="3200" dirty="0" smtClean="0">
                <a:latin typeface="Basic Sans Heavy SF" pitchFamily="34" charset="0"/>
              </a:rPr>
              <a:t>  </a:t>
            </a:r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Low -       10K </a:t>
            </a:r>
          </a:p>
          <a:p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  Medium – 10K to 18K</a:t>
            </a:r>
          </a:p>
          <a:p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  High -       18K to 25K</a:t>
            </a:r>
          </a:p>
          <a:p>
            <a:r>
              <a:rPr lang="en-US" sz="2400" dirty="0" smtClean="0">
                <a:solidFill>
                  <a:srgbClr val="0070C0"/>
                </a:solidFill>
                <a:latin typeface="Basic Sans Heavy SF" pitchFamily="34" charset="0"/>
              </a:rPr>
              <a:t>Deluxe Model Only</a:t>
            </a:r>
            <a:endParaRPr lang="en-US" sz="2400" dirty="0" smtClean="0">
              <a:latin typeface="Basic Sans Heavy SF" pitchFamily="34" charset="0"/>
            </a:endParaRPr>
          </a:p>
        </p:txBody>
      </p:sp>
      <p:pic>
        <p:nvPicPr>
          <p:cNvPr id="19458" name="Picture 2" descr="D:\Documents\Model A\What's My Model A worth\1931 190A Victori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409832"/>
            <a:ext cx="4610295" cy="25846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662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257017"/>
            <a:ext cx="3886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Basic Sans Heavy SF" pitchFamily="34" charset="0"/>
              </a:rPr>
              <a:t>1931 A 400 Convertible</a:t>
            </a:r>
            <a:endParaRPr lang="en-US" sz="2800" dirty="0">
              <a:ln w="12700">
                <a:solidFill>
                  <a:schemeClr val="tx1"/>
                </a:solidFill>
              </a:ln>
              <a:solidFill>
                <a:srgbClr val="FF0000"/>
              </a:solidFill>
              <a:latin typeface="Basic Sans Heavy SF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3331" y="3429000"/>
            <a:ext cx="836506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Basic Sans Heavy SF" pitchFamily="34" charset="0"/>
              </a:rPr>
              <a:t>New -   $640</a:t>
            </a:r>
          </a:p>
          <a:p>
            <a:r>
              <a:rPr lang="en-US" sz="3200" dirty="0" smtClean="0">
                <a:latin typeface="Basic Sans Heavy SF" pitchFamily="34" charset="0"/>
              </a:rPr>
              <a:t>Current Est. Price:</a:t>
            </a:r>
          </a:p>
          <a:p>
            <a:r>
              <a:rPr lang="en-US" sz="3200" dirty="0" smtClean="0">
                <a:latin typeface="Basic Sans Heavy SF" pitchFamily="34" charset="0"/>
              </a:rPr>
              <a:t>  </a:t>
            </a:r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Low -       15K </a:t>
            </a:r>
          </a:p>
          <a:p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  Medium – 25K to 35K</a:t>
            </a:r>
          </a:p>
          <a:p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  High -       35K up</a:t>
            </a:r>
          </a:p>
          <a:p>
            <a:r>
              <a:rPr lang="en-US" sz="3200" dirty="0" smtClean="0">
                <a:solidFill>
                  <a:srgbClr val="0070C0"/>
                </a:solidFill>
                <a:latin typeface="Basic Sans Heavy SF" pitchFamily="34" charset="0"/>
              </a:rPr>
              <a:t>   </a:t>
            </a:r>
          </a:p>
        </p:txBody>
      </p:sp>
      <p:pic>
        <p:nvPicPr>
          <p:cNvPr id="18435" name="Picture 3" descr="D:\Documents\Model A\What's My Model A worth\1931 400-A Convertabl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2110" y="457200"/>
            <a:ext cx="5354637" cy="30908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5695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3332" y="257017"/>
            <a:ext cx="46820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Basic Sans Heavy SF" pitchFamily="34" charset="0"/>
              </a:rPr>
              <a:t>1930 - 1931 Coupe</a:t>
            </a:r>
            <a:endParaRPr lang="en-US" sz="4000" dirty="0">
              <a:ln w="12700">
                <a:solidFill>
                  <a:schemeClr val="tx1"/>
                </a:solidFill>
              </a:ln>
              <a:solidFill>
                <a:srgbClr val="FF0000"/>
              </a:solidFill>
              <a:latin typeface="Basic Sans Heavy SF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6026" y="956790"/>
            <a:ext cx="25908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Basic Sans Heavy SF" pitchFamily="34" charset="0"/>
              </a:rPr>
              <a:t>Standard</a:t>
            </a:r>
          </a:p>
          <a:p>
            <a:r>
              <a:rPr lang="en-US" sz="2000" dirty="0" smtClean="0">
                <a:latin typeface="Basic Sans Heavy SF" pitchFamily="34" charset="0"/>
              </a:rPr>
              <a:t>New -   $495 to 490</a:t>
            </a:r>
          </a:p>
          <a:p>
            <a:r>
              <a:rPr lang="en-US" sz="2000" dirty="0" smtClean="0">
                <a:latin typeface="Basic Sans Heavy SF" pitchFamily="34" charset="0"/>
              </a:rPr>
              <a:t>Current Est. Price:</a:t>
            </a:r>
          </a:p>
          <a:p>
            <a:r>
              <a:rPr lang="en-US" sz="2000" dirty="0" smtClean="0">
                <a:latin typeface="Basic Sans Heavy SF" pitchFamily="34" charset="0"/>
              </a:rPr>
              <a:t>  </a:t>
            </a:r>
            <a:r>
              <a:rPr lang="en-US" sz="2000" dirty="0" smtClean="0">
                <a:solidFill>
                  <a:srgbClr val="0070C0"/>
                </a:solidFill>
                <a:latin typeface="Basic Sans Heavy SF" pitchFamily="34" charset="0"/>
              </a:rPr>
              <a:t>Low -       10K</a:t>
            </a:r>
          </a:p>
          <a:p>
            <a:r>
              <a:rPr lang="en-US" sz="2000" dirty="0" smtClean="0">
                <a:solidFill>
                  <a:srgbClr val="0070C0"/>
                </a:solidFill>
                <a:latin typeface="Basic Sans Heavy SF" pitchFamily="34" charset="0"/>
              </a:rPr>
              <a:t>  Medium - 10K to 15K</a:t>
            </a:r>
          </a:p>
          <a:p>
            <a:r>
              <a:rPr lang="en-US" sz="2000" dirty="0" smtClean="0">
                <a:solidFill>
                  <a:srgbClr val="0070C0"/>
                </a:solidFill>
                <a:latin typeface="Basic Sans Heavy SF" pitchFamily="34" charset="0"/>
              </a:rPr>
              <a:t>  High -      15K to 18K</a:t>
            </a:r>
          </a:p>
          <a:p>
            <a:endParaRPr lang="en-US" sz="1400" dirty="0" smtClean="0">
              <a:latin typeface="Basic Sans Heavy SF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4946" y="3505200"/>
            <a:ext cx="3100626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Basic Sans Heavy SF" pitchFamily="34" charset="0"/>
              </a:rPr>
              <a:t>Deluxe</a:t>
            </a:r>
          </a:p>
          <a:p>
            <a:r>
              <a:rPr lang="en-US" sz="2000" dirty="0" smtClean="0">
                <a:latin typeface="Basic Sans Heavy SF" pitchFamily="34" charset="0"/>
              </a:rPr>
              <a:t>New -   $545 to 525</a:t>
            </a:r>
          </a:p>
          <a:p>
            <a:r>
              <a:rPr lang="en-US" sz="2000" dirty="0" smtClean="0">
                <a:latin typeface="Basic Sans Heavy SF" pitchFamily="34" charset="0"/>
              </a:rPr>
              <a:t>Current Est. Price:</a:t>
            </a:r>
          </a:p>
          <a:p>
            <a:r>
              <a:rPr lang="en-US" sz="2000" dirty="0" smtClean="0">
                <a:solidFill>
                  <a:srgbClr val="0070C0"/>
                </a:solidFill>
                <a:latin typeface="Basic Sans Heavy SF" pitchFamily="34" charset="0"/>
              </a:rPr>
              <a:t>Add $1.0K to 3.0K</a:t>
            </a:r>
          </a:p>
          <a:p>
            <a:endParaRPr lang="en-US" sz="1400" dirty="0" smtClean="0">
              <a:latin typeface="Basic Sans Heavy SF" pitchFamily="34" charset="0"/>
            </a:endParaRPr>
          </a:p>
        </p:txBody>
      </p:sp>
      <p:pic>
        <p:nvPicPr>
          <p:cNvPr id="13314" name="Picture 2" descr="D:\Documents\Model A\What's My Model A worth\1930 45-B Std. Coup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799" y="288257"/>
            <a:ext cx="3386797" cy="19549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D:\Documents\Model A\What's My Model A worth\1931 45-B Deluxe Coup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8556" y="2373414"/>
            <a:ext cx="3386797" cy="19549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754" b="21015"/>
          <a:stretch/>
        </p:blipFill>
        <p:spPr>
          <a:xfrm>
            <a:off x="5257800" y="4571998"/>
            <a:ext cx="3408311" cy="19506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609600" y="4923949"/>
            <a:ext cx="2567226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Basic Sans Heavy SF" pitchFamily="34" charset="0"/>
              </a:rPr>
              <a:t>Sport</a:t>
            </a:r>
          </a:p>
          <a:p>
            <a:r>
              <a:rPr lang="en-US" sz="2000" dirty="0" smtClean="0">
                <a:latin typeface="Basic Sans Heavy SF" pitchFamily="34" charset="0"/>
              </a:rPr>
              <a:t>New -   $525 to 500</a:t>
            </a:r>
          </a:p>
          <a:p>
            <a:r>
              <a:rPr lang="en-US" sz="2000" dirty="0" smtClean="0">
                <a:latin typeface="Basic Sans Heavy SF" pitchFamily="34" charset="0"/>
              </a:rPr>
              <a:t>Current Est. Price:</a:t>
            </a:r>
          </a:p>
          <a:p>
            <a:r>
              <a:rPr lang="en-US" sz="2000" dirty="0" smtClean="0">
                <a:solidFill>
                  <a:srgbClr val="0070C0"/>
                </a:solidFill>
                <a:latin typeface="Basic Sans Heavy SF" pitchFamily="34" charset="0"/>
              </a:rPr>
              <a:t>Add $1.5K to 3.5K</a:t>
            </a:r>
          </a:p>
          <a:p>
            <a:endParaRPr lang="en-US" sz="1400" dirty="0" smtClean="0">
              <a:latin typeface="Basic Sans Heavy SF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056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3977721"/>
              </p:ext>
            </p:extLst>
          </p:nvPr>
        </p:nvGraphicFramePr>
        <p:xfrm>
          <a:off x="228600" y="762000"/>
          <a:ext cx="8763000" cy="6096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3000"/>
              </a:tblGrid>
              <a:tr h="6096000">
                <a:tc>
                  <a:txBody>
                    <a:bodyPr/>
                    <a:lstStyle/>
                    <a:p>
                      <a:pPr algn="ctr" fontAlgn="t"/>
                      <a:r>
                        <a:rPr lang="en-US" sz="4800" u="none" strike="noStrike" dirty="0" smtClean="0">
                          <a:solidFill>
                            <a:srgbClr val="FF0000"/>
                          </a:solidFill>
                          <a:effectLst/>
                          <a:latin typeface="Basic Sans Heavy SF" pitchFamily="34" charset="0"/>
                        </a:rPr>
                        <a:t>Summary</a:t>
                      </a:r>
                    </a:p>
                    <a:p>
                      <a:pPr algn="ctr" fontAlgn="t"/>
                      <a:endParaRPr lang="en-US" sz="2000" u="none" strike="noStrike" dirty="0" smtClean="0">
                        <a:solidFill>
                          <a:srgbClr val="FF0000"/>
                        </a:solidFill>
                        <a:effectLst/>
                        <a:latin typeface="Basic Sans Heavy SF" pitchFamily="34" charset="0"/>
                      </a:endParaRPr>
                    </a:p>
                    <a:p>
                      <a:pPr algn="ctr" fontAlgn="t"/>
                      <a:r>
                        <a:rPr lang="en-US" sz="3600" b="1" u="none" strike="noStrike" dirty="0" smtClean="0">
                          <a:effectLst/>
                          <a:latin typeface="+mj-lt"/>
                        </a:rPr>
                        <a:t>Value is as perceived by owner.</a:t>
                      </a:r>
                    </a:p>
                    <a:p>
                      <a:pPr algn="ctr" fontAlgn="t"/>
                      <a:endParaRPr lang="en-US" sz="3600" b="1" u="none" strike="noStrike" dirty="0" smtClean="0">
                        <a:effectLst/>
                        <a:latin typeface="+mj-lt"/>
                      </a:endParaRPr>
                    </a:p>
                    <a:p>
                      <a:pPr algn="ctr" fontAlgn="t"/>
                      <a:r>
                        <a:rPr lang="en-US" sz="3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Owners should set value for estate purposes.</a:t>
                      </a:r>
                    </a:p>
                    <a:p>
                      <a:pPr algn="ctr" fontAlgn="t"/>
                      <a:endParaRPr lang="en-US" sz="36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algn="ctr" fontAlgn="t"/>
                      <a:r>
                        <a:rPr lang="en-US" sz="3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Value should be adjusted with passing time.</a:t>
                      </a:r>
                    </a:p>
                    <a:p>
                      <a:pPr algn="ctr" fontAlgn="t"/>
                      <a:endParaRPr lang="en-US" sz="36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algn="ctr" fontAlgn="t"/>
                      <a:r>
                        <a:rPr lang="en-US" sz="3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Consider using an appraiser.</a:t>
                      </a:r>
                      <a:endParaRPr lang="en-US" sz="36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255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817</TotalTime>
  <Words>1284</Words>
  <Application>Microsoft Office PowerPoint</Application>
  <PresentationFormat>On-screen Show (4:3)</PresentationFormat>
  <Paragraphs>302</Paragraphs>
  <Slides>30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What is My Car Worth?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My Car Worth?</dc:title>
  <dc:creator>Joe Wilson</dc:creator>
  <cp:lastModifiedBy> </cp:lastModifiedBy>
  <cp:revision>63</cp:revision>
  <dcterms:created xsi:type="dcterms:W3CDTF">2012-11-15T20:53:18Z</dcterms:created>
  <dcterms:modified xsi:type="dcterms:W3CDTF">2013-06-04T05:30:54Z</dcterms:modified>
</cp:coreProperties>
</file>